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81" r:id="rId4"/>
    <p:sldId id="270" r:id="rId5"/>
    <p:sldId id="261" r:id="rId6"/>
    <p:sldId id="259" r:id="rId7"/>
    <p:sldId id="278" r:id="rId8"/>
    <p:sldId id="262" r:id="rId9"/>
    <p:sldId id="279" r:id="rId10"/>
    <p:sldId id="268" r:id="rId11"/>
    <p:sldId id="273" r:id="rId12"/>
    <p:sldId id="275" r:id="rId13"/>
    <p:sldId id="276" r:id="rId14"/>
    <p:sldId id="274" r:id="rId15"/>
    <p:sldId id="280" r:id="rId16"/>
    <p:sldId id="272" r:id="rId1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3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262260-26E7-4B86-8359-386F1080FC71}" type="doc">
      <dgm:prSet loTypeId="urn:microsoft.com/office/officeart/2005/8/layout/cycle5" loCatId="cycle" qsTypeId="urn:microsoft.com/office/officeart/2005/8/quickstyle/3d1" qsCatId="3D" csTypeId="urn:microsoft.com/office/officeart/2005/8/colors/accent3_2" csCatId="accent3" phldr="1"/>
      <dgm:spPr/>
    </dgm:pt>
    <dgm:pt modelId="{FA0DB6C6-92CC-4E32-B7EB-B1D5BFF648B8}">
      <dgm:prSet custT="1"/>
      <dgm:spPr/>
      <dgm:t>
        <a:bodyPr/>
        <a:lstStyle/>
        <a:p>
          <a:pPr rtl="0"/>
          <a:r>
            <a:rPr kumimoji="0" lang="fr-FR" sz="1400" b="1" i="0" u="none" strike="noStrike" cap="none" normalizeH="0" baseline="0" dirty="0" err="1" smtClean="0">
              <a:ln/>
              <a:effectLst/>
              <a:latin typeface="Calibri" pitchFamily="34" charset="0"/>
            </a:rPr>
            <a:t>Consumidor</a:t>
          </a:r>
          <a:r>
            <a:rPr kumimoji="0" lang="fr-FR" sz="1400" b="1" i="0" u="none" strike="noStrike" cap="none" normalizeH="0" baseline="0" dirty="0" smtClean="0">
              <a:ln/>
              <a:effectLst/>
              <a:latin typeface="Calibri" pitchFamily="34" charset="0"/>
            </a:rPr>
            <a:t> Final</a:t>
          </a:r>
          <a:endParaRPr lang="fr-FR" sz="1400" b="1" dirty="0"/>
        </a:p>
      </dgm:t>
    </dgm:pt>
    <dgm:pt modelId="{C3A71B44-71F7-4C46-AE87-066DBFA069CE}" type="parTrans" cxnId="{A8AA74B9-9FA9-4697-93F8-009849590B9D}">
      <dgm:prSet/>
      <dgm:spPr/>
      <dgm:t>
        <a:bodyPr/>
        <a:lstStyle/>
        <a:p>
          <a:endParaRPr lang="fr-FR"/>
        </a:p>
      </dgm:t>
    </dgm:pt>
    <dgm:pt modelId="{DFDFFCE4-161A-4C99-B33D-953A3B34C5F0}" type="sibTrans" cxnId="{A8AA74B9-9FA9-4697-93F8-009849590B9D}">
      <dgm:prSet/>
      <dgm:spPr/>
      <dgm:t>
        <a:bodyPr/>
        <a:lstStyle/>
        <a:p>
          <a:endParaRPr lang="fr-FR"/>
        </a:p>
      </dgm:t>
    </dgm:pt>
    <dgm:pt modelId="{0844864A-A71A-4CD5-AC2B-9AD660B43729}">
      <dgm:prSet custT="1"/>
      <dgm:spPr/>
      <dgm:t>
        <a:bodyPr/>
        <a:lstStyle/>
        <a:p>
          <a:r>
            <a:rPr kumimoji="0" lang="fr-FR" sz="1400" b="1" i="0" u="none" strike="noStrike" cap="none" normalizeH="0" baseline="0" dirty="0" err="1" smtClean="0">
              <a:ln/>
              <a:effectLst/>
              <a:latin typeface="Calibri" pitchFamily="34" charset="0"/>
            </a:rPr>
            <a:t>Ciencia</a:t>
          </a:r>
          <a:r>
            <a:rPr kumimoji="0" lang="fr-FR" sz="1400" b="1" i="0" u="none" strike="noStrike" cap="none" normalizeH="0" baseline="0" dirty="0" smtClean="0">
              <a:ln/>
              <a:effectLst/>
              <a:latin typeface="Calibri" pitchFamily="34" charset="0"/>
            </a:rPr>
            <a:t> y </a:t>
          </a:r>
          <a:r>
            <a:rPr kumimoji="0" lang="fr-FR" sz="1400" b="1" i="0" u="none" strike="noStrike" cap="none" normalizeH="0" baseline="0" dirty="0" err="1" smtClean="0">
              <a:ln/>
              <a:effectLst/>
              <a:latin typeface="Calibri" pitchFamily="34" charset="0"/>
            </a:rPr>
            <a:t>Tecnología</a:t>
          </a:r>
          <a:endParaRPr lang="fr-FR" sz="1400" b="1" dirty="0"/>
        </a:p>
      </dgm:t>
    </dgm:pt>
    <dgm:pt modelId="{B5E7D690-AD3D-482C-AE9A-D705FF4624F4}" type="parTrans" cxnId="{85B8E9D0-23FB-4D51-9164-6E5382957F2D}">
      <dgm:prSet/>
      <dgm:spPr/>
      <dgm:t>
        <a:bodyPr/>
        <a:lstStyle/>
        <a:p>
          <a:endParaRPr lang="fr-FR"/>
        </a:p>
      </dgm:t>
    </dgm:pt>
    <dgm:pt modelId="{2912EBEA-832B-44EA-BE55-5EBCC8CADDD4}" type="sibTrans" cxnId="{85B8E9D0-23FB-4D51-9164-6E5382957F2D}">
      <dgm:prSet/>
      <dgm:spPr/>
      <dgm:t>
        <a:bodyPr/>
        <a:lstStyle/>
        <a:p>
          <a:endParaRPr lang="fr-FR"/>
        </a:p>
      </dgm:t>
    </dgm:pt>
    <dgm:pt modelId="{7235FFF3-8DC6-44F6-8393-6CA35B75B2D1}">
      <dgm:prSet custT="1"/>
      <dgm:spPr/>
      <dgm:t>
        <a:bodyPr/>
        <a:lstStyle/>
        <a:p>
          <a:r>
            <a:rPr lang="fr-FR" sz="1400" b="1" dirty="0" err="1" smtClean="0">
              <a:latin typeface="Calibri" pitchFamily="34" charset="0"/>
            </a:rPr>
            <a:t>Insumos</a:t>
          </a:r>
          <a:endParaRPr lang="fr-FR" sz="1200" dirty="0"/>
        </a:p>
      </dgm:t>
    </dgm:pt>
    <dgm:pt modelId="{CF90DB34-A729-47C5-9C2E-30A9EEE924EE}" type="parTrans" cxnId="{75FAF2C3-0C8E-4738-9077-57CBB4614472}">
      <dgm:prSet/>
      <dgm:spPr/>
      <dgm:t>
        <a:bodyPr/>
        <a:lstStyle/>
        <a:p>
          <a:endParaRPr lang="fr-FR"/>
        </a:p>
      </dgm:t>
    </dgm:pt>
    <dgm:pt modelId="{DABF777E-4A3A-4732-8402-FA51434FF1D3}" type="sibTrans" cxnId="{75FAF2C3-0C8E-4738-9077-57CBB4614472}">
      <dgm:prSet/>
      <dgm:spPr/>
      <dgm:t>
        <a:bodyPr/>
        <a:lstStyle/>
        <a:p>
          <a:endParaRPr lang="fr-FR"/>
        </a:p>
      </dgm:t>
    </dgm:pt>
    <dgm:pt modelId="{7759B7A8-8B53-463B-BFC8-CFCA732518B7}">
      <dgm:prSet custT="1"/>
      <dgm:spPr/>
      <dgm:t>
        <a:bodyPr/>
        <a:lstStyle/>
        <a:p>
          <a:pPr rtl="0"/>
          <a:r>
            <a:rPr kumimoji="0" lang="fr-FR" sz="1400" b="1" i="0" u="none" strike="noStrike" cap="none" normalizeH="0" baseline="0" dirty="0" smtClean="0">
              <a:ln/>
              <a:effectLst/>
              <a:latin typeface="Calibri" pitchFamily="34" charset="0"/>
            </a:rPr>
            <a:t>Producción Agropecuaria</a:t>
          </a:r>
          <a:endParaRPr lang="fr-FR" sz="1400" b="1" dirty="0"/>
        </a:p>
      </dgm:t>
    </dgm:pt>
    <dgm:pt modelId="{E542D8A1-A245-4C09-84F8-7C41431163CF}" type="parTrans" cxnId="{00F02AFB-2C4B-42CD-B22D-527F7577241E}">
      <dgm:prSet/>
      <dgm:spPr/>
      <dgm:t>
        <a:bodyPr/>
        <a:lstStyle/>
        <a:p>
          <a:endParaRPr lang="fr-FR"/>
        </a:p>
      </dgm:t>
    </dgm:pt>
    <dgm:pt modelId="{D092966F-EA97-4F09-8049-B07EB8681021}" type="sibTrans" cxnId="{00F02AFB-2C4B-42CD-B22D-527F7577241E}">
      <dgm:prSet/>
      <dgm:spPr/>
      <dgm:t>
        <a:bodyPr/>
        <a:lstStyle/>
        <a:p>
          <a:endParaRPr lang="fr-FR"/>
        </a:p>
      </dgm:t>
    </dgm:pt>
    <dgm:pt modelId="{8A5AC189-9AD1-4871-8A1F-E396E4DB7B76}">
      <dgm:prSet custT="1"/>
      <dgm:spPr/>
      <dgm:t>
        <a:bodyPr/>
        <a:lstStyle/>
        <a:p>
          <a:r>
            <a:rPr kumimoji="0" lang="fr-FR" sz="1400" b="1" i="0" u="none" strike="noStrike" cap="none" normalizeH="0" baseline="0" dirty="0" smtClean="0">
              <a:ln/>
              <a:effectLst/>
              <a:latin typeface="Calibri" pitchFamily="34" charset="0"/>
            </a:rPr>
            <a:t>Comercio y </a:t>
          </a:r>
          <a:r>
            <a:rPr kumimoji="0" lang="fr-FR" sz="1400" b="1" i="0" u="none" strike="noStrike" cap="none" normalizeH="0" baseline="0" dirty="0" err="1" smtClean="0">
              <a:ln/>
              <a:effectLst/>
              <a:latin typeface="Calibri" pitchFamily="34" charset="0"/>
            </a:rPr>
            <a:t>Exportación</a:t>
          </a:r>
          <a:endParaRPr lang="fr-FR" sz="1400" b="1" dirty="0"/>
        </a:p>
      </dgm:t>
    </dgm:pt>
    <dgm:pt modelId="{E05C931A-94D8-43F8-9B3C-9806D60CBFC4}" type="parTrans" cxnId="{62D7DE0D-7030-4C1F-9B1A-B802DB073377}">
      <dgm:prSet/>
      <dgm:spPr/>
      <dgm:t>
        <a:bodyPr/>
        <a:lstStyle/>
        <a:p>
          <a:endParaRPr lang="fr-FR"/>
        </a:p>
      </dgm:t>
    </dgm:pt>
    <dgm:pt modelId="{27B165BF-C8C6-453C-8E46-381454DA7849}" type="sibTrans" cxnId="{62D7DE0D-7030-4C1F-9B1A-B802DB073377}">
      <dgm:prSet/>
      <dgm:spPr/>
      <dgm:t>
        <a:bodyPr/>
        <a:lstStyle/>
        <a:p>
          <a:endParaRPr lang="fr-FR"/>
        </a:p>
      </dgm:t>
    </dgm:pt>
    <dgm:pt modelId="{5FA841E4-0646-46F8-83F2-8AD1F51CD66A}">
      <dgm:prSet custT="1"/>
      <dgm:spPr/>
      <dgm:t>
        <a:bodyPr/>
        <a:lstStyle/>
        <a:p>
          <a:r>
            <a:rPr kumimoji="0" lang="fr-FR" sz="1400" b="1" i="0" u="none" strike="noStrike" cap="none" normalizeH="0" baseline="0" dirty="0" err="1" smtClean="0">
              <a:ln/>
              <a:effectLst/>
              <a:latin typeface="Calibri" pitchFamily="34" charset="0"/>
            </a:rPr>
            <a:t>Industria</a:t>
          </a:r>
          <a:endParaRPr lang="fr-FR" sz="1400" b="1" dirty="0"/>
        </a:p>
      </dgm:t>
    </dgm:pt>
    <dgm:pt modelId="{3CB5EF0F-A683-40A3-B6A1-6FEE5CF1B5D3}" type="parTrans" cxnId="{F4AE2272-EA17-42DF-8BA4-7D48F4097570}">
      <dgm:prSet/>
      <dgm:spPr/>
      <dgm:t>
        <a:bodyPr/>
        <a:lstStyle/>
        <a:p>
          <a:endParaRPr lang="fr-FR"/>
        </a:p>
      </dgm:t>
    </dgm:pt>
    <dgm:pt modelId="{85A1CB93-B417-4D8A-A973-14BBC5633843}" type="sibTrans" cxnId="{F4AE2272-EA17-42DF-8BA4-7D48F4097570}">
      <dgm:prSet/>
      <dgm:spPr/>
      <dgm:t>
        <a:bodyPr/>
        <a:lstStyle/>
        <a:p>
          <a:endParaRPr lang="fr-FR"/>
        </a:p>
      </dgm:t>
    </dgm:pt>
    <dgm:pt modelId="{2B99247A-EF14-4F5F-9390-8CA0DBCAB38F}" type="pres">
      <dgm:prSet presAssocID="{19262260-26E7-4B86-8359-386F1080FC71}" presName="cycle" presStyleCnt="0">
        <dgm:presLayoutVars>
          <dgm:dir/>
          <dgm:resizeHandles val="exact"/>
        </dgm:presLayoutVars>
      </dgm:prSet>
      <dgm:spPr/>
    </dgm:pt>
    <dgm:pt modelId="{6855EDF2-1CDB-4C2C-B078-E0FE909DB284}" type="pres">
      <dgm:prSet presAssocID="{FA0DB6C6-92CC-4E32-B7EB-B1D5BFF648B8}" presName="node" presStyleLbl="node1" presStyleIdx="0" presStyleCnt="6" custScaleX="119526" custScaleY="104208" custRadScaleRad="97373" custRadScaleInc="45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FB2516-39A8-43F8-94C3-099A5CE9A959}" type="pres">
      <dgm:prSet presAssocID="{FA0DB6C6-92CC-4E32-B7EB-B1D5BFF648B8}" presName="spNode" presStyleCnt="0"/>
      <dgm:spPr/>
    </dgm:pt>
    <dgm:pt modelId="{43EFACBB-D3A7-425C-91FE-B89C38F63650}" type="pres">
      <dgm:prSet presAssocID="{DFDFFCE4-161A-4C99-B33D-953A3B34C5F0}" presName="sibTrans" presStyleLbl="sibTrans1D1" presStyleIdx="0" presStyleCnt="6"/>
      <dgm:spPr/>
      <dgm:t>
        <a:bodyPr/>
        <a:lstStyle/>
        <a:p>
          <a:endParaRPr lang="fr-FR"/>
        </a:p>
      </dgm:t>
    </dgm:pt>
    <dgm:pt modelId="{7EB7A389-3031-4E2F-8649-EE9C492D2E28}" type="pres">
      <dgm:prSet presAssocID="{0844864A-A71A-4CD5-AC2B-9AD660B43729}" presName="node" presStyleLbl="node1" presStyleIdx="1" presStyleCnt="6" custScaleX="90448" custRadScaleRad="105547" custRadScaleInc="4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84E669-2C04-4BF8-9E47-8F6A77849A66}" type="pres">
      <dgm:prSet presAssocID="{0844864A-A71A-4CD5-AC2B-9AD660B43729}" presName="spNode" presStyleCnt="0"/>
      <dgm:spPr/>
    </dgm:pt>
    <dgm:pt modelId="{28D654D2-0142-4331-B1F2-EED8073E5CE0}" type="pres">
      <dgm:prSet presAssocID="{2912EBEA-832B-44EA-BE55-5EBCC8CADDD4}" presName="sibTrans" presStyleLbl="sibTrans1D1" presStyleIdx="1" presStyleCnt="6"/>
      <dgm:spPr/>
      <dgm:t>
        <a:bodyPr/>
        <a:lstStyle/>
        <a:p>
          <a:endParaRPr lang="fr-FR"/>
        </a:p>
      </dgm:t>
    </dgm:pt>
    <dgm:pt modelId="{93CACA66-AE54-473E-BDE6-D9FF1529517D}" type="pres">
      <dgm:prSet presAssocID="{7235FFF3-8DC6-44F6-8393-6CA35B75B2D1}" presName="node" presStyleLbl="node1" presStyleIdx="2" presStyleCnt="6" custScaleX="88804" custRadScaleRad="107256" custRadScaleInc="58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30BBBE-7769-4DBB-BF70-C1C199936314}" type="pres">
      <dgm:prSet presAssocID="{7235FFF3-8DC6-44F6-8393-6CA35B75B2D1}" presName="spNode" presStyleCnt="0"/>
      <dgm:spPr/>
    </dgm:pt>
    <dgm:pt modelId="{A611553B-D4BF-4C8B-94DE-CD32792C54A1}" type="pres">
      <dgm:prSet presAssocID="{DABF777E-4A3A-4732-8402-FA51434FF1D3}" presName="sibTrans" presStyleLbl="sibTrans1D1" presStyleIdx="2" presStyleCnt="6"/>
      <dgm:spPr/>
      <dgm:t>
        <a:bodyPr/>
        <a:lstStyle/>
        <a:p>
          <a:endParaRPr lang="fr-FR"/>
        </a:p>
      </dgm:t>
    </dgm:pt>
    <dgm:pt modelId="{98401E63-4593-4C51-8E11-6D97539AC8EA}" type="pres">
      <dgm:prSet presAssocID="{7759B7A8-8B53-463B-BFC8-CFCA732518B7}" presName="node" presStyleLbl="node1" presStyleIdx="3" presStyleCnt="6" custScaleX="113455" custScaleY="112920" custRadScaleRad="92491" custRadScaleInc="-47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93693E-BAD5-4794-9EAF-DDE183C7A7D5}" type="pres">
      <dgm:prSet presAssocID="{7759B7A8-8B53-463B-BFC8-CFCA732518B7}" presName="spNode" presStyleCnt="0"/>
      <dgm:spPr/>
    </dgm:pt>
    <dgm:pt modelId="{4DF5E25B-3EFA-4269-AA19-FC5CAD460D3E}" type="pres">
      <dgm:prSet presAssocID="{D092966F-EA97-4F09-8049-B07EB8681021}" presName="sibTrans" presStyleLbl="sibTrans1D1" presStyleIdx="3" presStyleCnt="6"/>
      <dgm:spPr/>
      <dgm:t>
        <a:bodyPr/>
        <a:lstStyle/>
        <a:p>
          <a:endParaRPr lang="fr-FR"/>
        </a:p>
      </dgm:t>
    </dgm:pt>
    <dgm:pt modelId="{5EB49E5A-F650-4424-AF7E-4C4C6DB6B15F}" type="pres">
      <dgm:prSet presAssocID="{8A5AC189-9AD1-4871-8A1F-E396E4DB7B76}" presName="node" presStyleLbl="node1" presStyleIdx="4" presStyleCnt="6" custScaleX="104844" custScaleY="113516" custRadScaleRad="101501" custRadScaleInc="-177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F94AA8-7E0E-440D-92D1-F565B5EEFC58}" type="pres">
      <dgm:prSet presAssocID="{8A5AC189-9AD1-4871-8A1F-E396E4DB7B76}" presName="spNode" presStyleCnt="0"/>
      <dgm:spPr/>
    </dgm:pt>
    <dgm:pt modelId="{F98D50F1-E4FF-4888-886D-A23087401AFE}" type="pres">
      <dgm:prSet presAssocID="{27B165BF-C8C6-453C-8E46-381454DA7849}" presName="sibTrans" presStyleLbl="sibTrans1D1" presStyleIdx="4" presStyleCnt="6"/>
      <dgm:spPr/>
      <dgm:t>
        <a:bodyPr/>
        <a:lstStyle/>
        <a:p>
          <a:endParaRPr lang="fr-FR"/>
        </a:p>
      </dgm:t>
    </dgm:pt>
    <dgm:pt modelId="{6C4F353C-E556-406A-86A5-9144DEF650AB}" type="pres">
      <dgm:prSet presAssocID="{5FA841E4-0646-46F8-83F2-8AD1F51CD66A}" presName="node" presStyleLbl="node1" presStyleIdx="5" presStyleCnt="6" custScaleX="97530" custScaleY="100259" custRadScaleRad="95935" custRadScaleInc="35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A7F8A7-2AEC-4F06-9F45-C1C5ED99BEA0}" type="pres">
      <dgm:prSet presAssocID="{5FA841E4-0646-46F8-83F2-8AD1F51CD66A}" presName="spNode" presStyleCnt="0"/>
      <dgm:spPr/>
    </dgm:pt>
    <dgm:pt modelId="{F4570ACF-197B-479C-BB0D-08746A0F3480}" type="pres">
      <dgm:prSet presAssocID="{85A1CB93-B417-4D8A-A973-14BBC5633843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A8AA74B9-9FA9-4697-93F8-009849590B9D}" srcId="{19262260-26E7-4B86-8359-386F1080FC71}" destId="{FA0DB6C6-92CC-4E32-B7EB-B1D5BFF648B8}" srcOrd="0" destOrd="0" parTransId="{C3A71B44-71F7-4C46-AE87-066DBFA069CE}" sibTransId="{DFDFFCE4-161A-4C99-B33D-953A3B34C5F0}"/>
    <dgm:cxn modelId="{62D7DE0D-7030-4C1F-9B1A-B802DB073377}" srcId="{19262260-26E7-4B86-8359-386F1080FC71}" destId="{8A5AC189-9AD1-4871-8A1F-E396E4DB7B76}" srcOrd="4" destOrd="0" parTransId="{E05C931A-94D8-43F8-9B3C-9806D60CBFC4}" sibTransId="{27B165BF-C8C6-453C-8E46-381454DA7849}"/>
    <dgm:cxn modelId="{63D7D410-FA23-4F43-8C70-29701350BD5F}" type="presOf" srcId="{FA0DB6C6-92CC-4E32-B7EB-B1D5BFF648B8}" destId="{6855EDF2-1CDB-4C2C-B078-E0FE909DB284}" srcOrd="0" destOrd="0" presId="urn:microsoft.com/office/officeart/2005/8/layout/cycle5"/>
    <dgm:cxn modelId="{D78060BF-5492-4454-AC82-C2E8D8423384}" type="presOf" srcId="{19262260-26E7-4B86-8359-386F1080FC71}" destId="{2B99247A-EF14-4F5F-9390-8CA0DBCAB38F}" srcOrd="0" destOrd="0" presId="urn:microsoft.com/office/officeart/2005/8/layout/cycle5"/>
    <dgm:cxn modelId="{75FAF2C3-0C8E-4738-9077-57CBB4614472}" srcId="{19262260-26E7-4B86-8359-386F1080FC71}" destId="{7235FFF3-8DC6-44F6-8393-6CA35B75B2D1}" srcOrd="2" destOrd="0" parTransId="{CF90DB34-A729-47C5-9C2E-30A9EEE924EE}" sibTransId="{DABF777E-4A3A-4732-8402-FA51434FF1D3}"/>
    <dgm:cxn modelId="{9DC9A3F4-C285-4601-95DB-F6203445BC95}" type="presOf" srcId="{7759B7A8-8B53-463B-BFC8-CFCA732518B7}" destId="{98401E63-4593-4C51-8E11-6D97539AC8EA}" srcOrd="0" destOrd="0" presId="urn:microsoft.com/office/officeart/2005/8/layout/cycle5"/>
    <dgm:cxn modelId="{5745F2A3-AECD-47FF-B1FC-3E31073A0DC8}" type="presOf" srcId="{DFDFFCE4-161A-4C99-B33D-953A3B34C5F0}" destId="{43EFACBB-D3A7-425C-91FE-B89C38F63650}" srcOrd="0" destOrd="0" presId="urn:microsoft.com/office/officeart/2005/8/layout/cycle5"/>
    <dgm:cxn modelId="{BB2BC93B-BC79-4036-84DB-16C2C8361A9E}" type="presOf" srcId="{2912EBEA-832B-44EA-BE55-5EBCC8CADDD4}" destId="{28D654D2-0142-4331-B1F2-EED8073E5CE0}" srcOrd="0" destOrd="0" presId="urn:microsoft.com/office/officeart/2005/8/layout/cycle5"/>
    <dgm:cxn modelId="{49AA100C-607C-4764-9CB4-AF632BF00CA2}" type="presOf" srcId="{0844864A-A71A-4CD5-AC2B-9AD660B43729}" destId="{7EB7A389-3031-4E2F-8649-EE9C492D2E28}" srcOrd="0" destOrd="0" presId="urn:microsoft.com/office/officeart/2005/8/layout/cycle5"/>
    <dgm:cxn modelId="{257E6952-8A09-4EB1-9122-243D79EAA5C0}" type="presOf" srcId="{27B165BF-C8C6-453C-8E46-381454DA7849}" destId="{F98D50F1-E4FF-4888-886D-A23087401AFE}" srcOrd="0" destOrd="0" presId="urn:microsoft.com/office/officeart/2005/8/layout/cycle5"/>
    <dgm:cxn modelId="{60A838B8-700B-4995-8009-97949829257A}" type="presOf" srcId="{7235FFF3-8DC6-44F6-8393-6CA35B75B2D1}" destId="{93CACA66-AE54-473E-BDE6-D9FF1529517D}" srcOrd="0" destOrd="0" presId="urn:microsoft.com/office/officeart/2005/8/layout/cycle5"/>
    <dgm:cxn modelId="{03C7FCDE-602A-4905-ACEE-90CD038A5EF8}" type="presOf" srcId="{DABF777E-4A3A-4732-8402-FA51434FF1D3}" destId="{A611553B-D4BF-4C8B-94DE-CD32792C54A1}" srcOrd="0" destOrd="0" presId="urn:microsoft.com/office/officeart/2005/8/layout/cycle5"/>
    <dgm:cxn modelId="{F5126869-1D08-4E3B-9AEE-CB34D7D59F08}" type="presOf" srcId="{85A1CB93-B417-4D8A-A973-14BBC5633843}" destId="{F4570ACF-197B-479C-BB0D-08746A0F3480}" srcOrd="0" destOrd="0" presId="urn:microsoft.com/office/officeart/2005/8/layout/cycle5"/>
    <dgm:cxn modelId="{0E66A151-B60A-440F-85DD-C800CDF2079F}" type="presOf" srcId="{8A5AC189-9AD1-4871-8A1F-E396E4DB7B76}" destId="{5EB49E5A-F650-4424-AF7E-4C4C6DB6B15F}" srcOrd="0" destOrd="0" presId="urn:microsoft.com/office/officeart/2005/8/layout/cycle5"/>
    <dgm:cxn modelId="{85B8E9D0-23FB-4D51-9164-6E5382957F2D}" srcId="{19262260-26E7-4B86-8359-386F1080FC71}" destId="{0844864A-A71A-4CD5-AC2B-9AD660B43729}" srcOrd="1" destOrd="0" parTransId="{B5E7D690-AD3D-482C-AE9A-D705FF4624F4}" sibTransId="{2912EBEA-832B-44EA-BE55-5EBCC8CADDD4}"/>
    <dgm:cxn modelId="{6363EDC4-1011-498E-9139-AEB89E815F66}" type="presOf" srcId="{5FA841E4-0646-46F8-83F2-8AD1F51CD66A}" destId="{6C4F353C-E556-406A-86A5-9144DEF650AB}" srcOrd="0" destOrd="0" presId="urn:microsoft.com/office/officeart/2005/8/layout/cycle5"/>
    <dgm:cxn modelId="{F4AE2272-EA17-42DF-8BA4-7D48F4097570}" srcId="{19262260-26E7-4B86-8359-386F1080FC71}" destId="{5FA841E4-0646-46F8-83F2-8AD1F51CD66A}" srcOrd="5" destOrd="0" parTransId="{3CB5EF0F-A683-40A3-B6A1-6FEE5CF1B5D3}" sibTransId="{85A1CB93-B417-4D8A-A973-14BBC5633843}"/>
    <dgm:cxn modelId="{7DF39C08-B9B9-4EA1-B82A-0CB377D93E88}" type="presOf" srcId="{D092966F-EA97-4F09-8049-B07EB8681021}" destId="{4DF5E25B-3EFA-4269-AA19-FC5CAD460D3E}" srcOrd="0" destOrd="0" presId="urn:microsoft.com/office/officeart/2005/8/layout/cycle5"/>
    <dgm:cxn modelId="{00F02AFB-2C4B-42CD-B22D-527F7577241E}" srcId="{19262260-26E7-4B86-8359-386F1080FC71}" destId="{7759B7A8-8B53-463B-BFC8-CFCA732518B7}" srcOrd="3" destOrd="0" parTransId="{E542D8A1-A245-4C09-84F8-7C41431163CF}" sibTransId="{D092966F-EA97-4F09-8049-B07EB8681021}"/>
    <dgm:cxn modelId="{D4539553-677D-4150-9F70-892760A769D9}" type="presParOf" srcId="{2B99247A-EF14-4F5F-9390-8CA0DBCAB38F}" destId="{6855EDF2-1CDB-4C2C-B078-E0FE909DB284}" srcOrd="0" destOrd="0" presId="urn:microsoft.com/office/officeart/2005/8/layout/cycle5"/>
    <dgm:cxn modelId="{87FF539A-4867-47EA-A9A4-AB2550E02544}" type="presParOf" srcId="{2B99247A-EF14-4F5F-9390-8CA0DBCAB38F}" destId="{5FFB2516-39A8-43F8-94C3-099A5CE9A959}" srcOrd="1" destOrd="0" presId="urn:microsoft.com/office/officeart/2005/8/layout/cycle5"/>
    <dgm:cxn modelId="{07F1EA9D-312F-4365-9D43-C1BF84AACB83}" type="presParOf" srcId="{2B99247A-EF14-4F5F-9390-8CA0DBCAB38F}" destId="{43EFACBB-D3A7-425C-91FE-B89C38F63650}" srcOrd="2" destOrd="0" presId="urn:microsoft.com/office/officeart/2005/8/layout/cycle5"/>
    <dgm:cxn modelId="{FE2AF4A1-7D2D-4863-AEF5-755E76324B85}" type="presParOf" srcId="{2B99247A-EF14-4F5F-9390-8CA0DBCAB38F}" destId="{7EB7A389-3031-4E2F-8649-EE9C492D2E28}" srcOrd="3" destOrd="0" presId="urn:microsoft.com/office/officeart/2005/8/layout/cycle5"/>
    <dgm:cxn modelId="{D5D80C49-A770-432B-B0C4-01B74B2182FD}" type="presParOf" srcId="{2B99247A-EF14-4F5F-9390-8CA0DBCAB38F}" destId="{4484E669-2C04-4BF8-9E47-8F6A77849A66}" srcOrd="4" destOrd="0" presId="urn:microsoft.com/office/officeart/2005/8/layout/cycle5"/>
    <dgm:cxn modelId="{63382658-B1CB-48D8-AC2F-5B8275482338}" type="presParOf" srcId="{2B99247A-EF14-4F5F-9390-8CA0DBCAB38F}" destId="{28D654D2-0142-4331-B1F2-EED8073E5CE0}" srcOrd="5" destOrd="0" presId="urn:microsoft.com/office/officeart/2005/8/layout/cycle5"/>
    <dgm:cxn modelId="{F51F93BB-F53C-4B4E-86C8-5F7C423949AA}" type="presParOf" srcId="{2B99247A-EF14-4F5F-9390-8CA0DBCAB38F}" destId="{93CACA66-AE54-473E-BDE6-D9FF1529517D}" srcOrd="6" destOrd="0" presId="urn:microsoft.com/office/officeart/2005/8/layout/cycle5"/>
    <dgm:cxn modelId="{A7F9C687-9846-4255-A52B-E8D1B4E55F08}" type="presParOf" srcId="{2B99247A-EF14-4F5F-9390-8CA0DBCAB38F}" destId="{8030BBBE-7769-4DBB-BF70-C1C199936314}" srcOrd="7" destOrd="0" presId="urn:microsoft.com/office/officeart/2005/8/layout/cycle5"/>
    <dgm:cxn modelId="{EE80697A-8201-4D99-A725-FB7CC8A79DEB}" type="presParOf" srcId="{2B99247A-EF14-4F5F-9390-8CA0DBCAB38F}" destId="{A611553B-D4BF-4C8B-94DE-CD32792C54A1}" srcOrd="8" destOrd="0" presId="urn:microsoft.com/office/officeart/2005/8/layout/cycle5"/>
    <dgm:cxn modelId="{BA0DFDAB-6E23-4687-A63E-2A4E69860DD0}" type="presParOf" srcId="{2B99247A-EF14-4F5F-9390-8CA0DBCAB38F}" destId="{98401E63-4593-4C51-8E11-6D97539AC8EA}" srcOrd="9" destOrd="0" presId="urn:microsoft.com/office/officeart/2005/8/layout/cycle5"/>
    <dgm:cxn modelId="{9367612D-D76C-4938-BE6E-663D0EA44130}" type="presParOf" srcId="{2B99247A-EF14-4F5F-9390-8CA0DBCAB38F}" destId="{9D93693E-BAD5-4794-9EAF-DDE183C7A7D5}" srcOrd="10" destOrd="0" presId="urn:microsoft.com/office/officeart/2005/8/layout/cycle5"/>
    <dgm:cxn modelId="{97654BB3-0CE0-4FF7-BAE8-68CEFD3CBE13}" type="presParOf" srcId="{2B99247A-EF14-4F5F-9390-8CA0DBCAB38F}" destId="{4DF5E25B-3EFA-4269-AA19-FC5CAD460D3E}" srcOrd="11" destOrd="0" presId="urn:microsoft.com/office/officeart/2005/8/layout/cycle5"/>
    <dgm:cxn modelId="{E7A78553-07DF-47FA-9981-160F640E9440}" type="presParOf" srcId="{2B99247A-EF14-4F5F-9390-8CA0DBCAB38F}" destId="{5EB49E5A-F650-4424-AF7E-4C4C6DB6B15F}" srcOrd="12" destOrd="0" presId="urn:microsoft.com/office/officeart/2005/8/layout/cycle5"/>
    <dgm:cxn modelId="{091F547B-384D-48D2-9D9C-0F477A183702}" type="presParOf" srcId="{2B99247A-EF14-4F5F-9390-8CA0DBCAB38F}" destId="{E5F94AA8-7E0E-440D-92D1-F565B5EEFC58}" srcOrd="13" destOrd="0" presId="urn:microsoft.com/office/officeart/2005/8/layout/cycle5"/>
    <dgm:cxn modelId="{9D120841-5D3C-4E17-889E-03EF16621BD4}" type="presParOf" srcId="{2B99247A-EF14-4F5F-9390-8CA0DBCAB38F}" destId="{F98D50F1-E4FF-4888-886D-A23087401AFE}" srcOrd="14" destOrd="0" presId="urn:microsoft.com/office/officeart/2005/8/layout/cycle5"/>
    <dgm:cxn modelId="{1F5BC5FB-9F26-4394-B44E-4F81D5DEDDEE}" type="presParOf" srcId="{2B99247A-EF14-4F5F-9390-8CA0DBCAB38F}" destId="{6C4F353C-E556-406A-86A5-9144DEF650AB}" srcOrd="15" destOrd="0" presId="urn:microsoft.com/office/officeart/2005/8/layout/cycle5"/>
    <dgm:cxn modelId="{DA010F3A-7750-4293-9D54-D17C6A45C3A4}" type="presParOf" srcId="{2B99247A-EF14-4F5F-9390-8CA0DBCAB38F}" destId="{9BA7F8A7-2AEC-4F06-9F45-C1C5ED99BEA0}" srcOrd="16" destOrd="0" presId="urn:microsoft.com/office/officeart/2005/8/layout/cycle5"/>
    <dgm:cxn modelId="{9417ED95-C655-47DA-90F6-F9D29A189415}" type="presParOf" srcId="{2B99247A-EF14-4F5F-9390-8CA0DBCAB38F}" destId="{F4570ACF-197B-479C-BB0D-08746A0F348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55EDF2-1CDB-4C2C-B078-E0FE909DB284}">
      <dsp:nvSpPr>
        <dsp:cNvPr id="0" name=""/>
        <dsp:cNvSpPr/>
      </dsp:nvSpPr>
      <dsp:spPr>
        <a:xfrm>
          <a:off x="2451143" y="17390"/>
          <a:ext cx="1537288" cy="8711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0" u="none" strike="noStrike" kern="1200" cap="none" normalizeH="0" baseline="0" dirty="0" err="1" smtClean="0">
              <a:ln/>
              <a:effectLst/>
              <a:latin typeface="Calibri" pitchFamily="34" charset="0"/>
            </a:rPr>
            <a:t>Consumidor</a:t>
          </a:r>
          <a:r>
            <a:rPr kumimoji="0" lang="fr-FR" sz="1400" b="1" i="0" u="none" strike="noStrike" kern="1200" cap="none" normalizeH="0" baseline="0" dirty="0" smtClean="0">
              <a:ln/>
              <a:effectLst/>
              <a:latin typeface="Calibri" pitchFamily="34" charset="0"/>
            </a:rPr>
            <a:t> Final</a:t>
          </a:r>
          <a:endParaRPr lang="fr-FR" sz="1400" b="1" kern="1200" dirty="0"/>
        </a:p>
      </dsp:txBody>
      <dsp:txXfrm>
        <a:off x="2451143" y="17390"/>
        <a:ext cx="1537288" cy="871179"/>
      </dsp:txXfrm>
    </dsp:sp>
    <dsp:sp modelId="{43EFACBB-D3A7-425C-91FE-B89C38F63650}">
      <dsp:nvSpPr>
        <dsp:cNvPr id="0" name=""/>
        <dsp:cNvSpPr/>
      </dsp:nvSpPr>
      <dsp:spPr>
        <a:xfrm>
          <a:off x="1609280" y="584280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2523927" y="78938"/>
              </a:moveTo>
              <a:arcTo wR="1971619" hR="1971619" stAng="17176073" swAng="78891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7A389-3031-4E2F-8649-EE9C492D2E28}">
      <dsp:nvSpPr>
        <dsp:cNvPr id="0" name=""/>
        <dsp:cNvSpPr/>
      </dsp:nvSpPr>
      <dsp:spPr>
        <a:xfrm>
          <a:off x="4411565" y="916660"/>
          <a:ext cx="1163300" cy="836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0" u="none" strike="noStrike" kern="1200" cap="none" normalizeH="0" baseline="0" dirty="0" err="1" smtClean="0">
              <a:ln/>
              <a:effectLst/>
              <a:latin typeface="Calibri" pitchFamily="34" charset="0"/>
            </a:rPr>
            <a:t>Ciencia</a:t>
          </a:r>
          <a:r>
            <a:rPr kumimoji="0" lang="fr-FR" sz="1400" b="1" i="0" u="none" strike="noStrike" kern="1200" cap="none" normalizeH="0" baseline="0" dirty="0" smtClean="0">
              <a:ln/>
              <a:effectLst/>
              <a:latin typeface="Calibri" pitchFamily="34" charset="0"/>
            </a:rPr>
            <a:t> y </a:t>
          </a:r>
          <a:r>
            <a:rPr kumimoji="0" lang="fr-FR" sz="1400" b="1" i="0" u="none" strike="noStrike" kern="1200" cap="none" normalizeH="0" baseline="0" dirty="0" err="1" smtClean="0">
              <a:ln/>
              <a:effectLst/>
              <a:latin typeface="Calibri" pitchFamily="34" charset="0"/>
            </a:rPr>
            <a:t>Tecnología</a:t>
          </a:r>
          <a:endParaRPr lang="fr-FR" sz="1400" b="1" kern="1200" dirty="0"/>
        </a:p>
      </dsp:txBody>
      <dsp:txXfrm>
        <a:off x="4411565" y="916660"/>
        <a:ext cx="1163300" cy="836000"/>
      </dsp:txXfrm>
    </dsp:sp>
    <dsp:sp modelId="{28D654D2-0142-4331-B1F2-EED8073E5CE0}">
      <dsp:nvSpPr>
        <dsp:cNvPr id="0" name=""/>
        <dsp:cNvSpPr/>
      </dsp:nvSpPr>
      <dsp:spPr>
        <a:xfrm>
          <a:off x="1351110" y="453722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3897135" y="1547738"/>
              </a:moveTo>
              <a:arcTo wR="1971619" hR="1971619" stAng="20855099" swAng="139892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ACA66-AE54-473E-BDE6-D9FF1529517D}">
      <dsp:nvSpPr>
        <dsp:cNvPr id="0" name=""/>
        <dsp:cNvSpPr/>
      </dsp:nvSpPr>
      <dsp:spPr>
        <a:xfrm>
          <a:off x="4428024" y="3048803"/>
          <a:ext cx="1142156" cy="836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err="1" smtClean="0">
              <a:latin typeface="Calibri" pitchFamily="34" charset="0"/>
            </a:rPr>
            <a:t>Insumos</a:t>
          </a:r>
          <a:endParaRPr lang="fr-FR" sz="1200" kern="1200" dirty="0"/>
        </a:p>
      </dsp:txBody>
      <dsp:txXfrm>
        <a:off x="4428024" y="3048803"/>
        <a:ext cx="1142156" cy="836000"/>
      </dsp:txXfrm>
    </dsp:sp>
    <dsp:sp modelId="{A611553B-D4BF-4C8B-94DE-CD32792C54A1}">
      <dsp:nvSpPr>
        <dsp:cNvPr id="0" name=""/>
        <dsp:cNvSpPr/>
      </dsp:nvSpPr>
      <dsp:spPr>
        <a:xfrm>
          <a:off x="1952391" y="87208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2577644" y="3847791"/>
              </a:moveTo>
              <a:arcTo wR="1971619" hR="1971619" stAng="4325938" swAng="77421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01E63-4593-4C51-8E11-6D97539AC8EA}">
      <dsp:nvSpPr>
        <dsp:cNvPr id="0" name=""/>
        <dsp:cNvSpPr/>
      </dsp:nvSpPr>
      <dsp:spPr>
        <a:xfrm>
          <a:off x="2490189" y="3723881"/>
          <a:ext cx="1459206" cy="94401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0" u="none" strike="noStrike" kern="1200" cap="none" normalizeH="0" baseline="0" dirty="0" smtClean="0">
              <a:ln/>
              <a:effectLst/>
              <a:latin typeface="Calibri" pitchFamily="34" charset="0"/>
            </a:rPr>
            <a:t>Producción Agropecuaria</a:t>
          </a:r>
          <a:endParaRPr lang="fr-FR" sz="1400" b="1" kern="1200" dirty="0"/>
        </a:p>
      </dsp:txBody>
      <dsp:txXfrm>
        <a:off x="2490189" y="3723881"/>
        <a:ext cx="1459206" cy="944011"/>
      </dsp:txXfrm>
    </dsp:sp>
    <dsp:sp modelId="{4DF5E25B-3EFA-4269-AA19-FC5CAD460D3E}">
      <dsp:nvSpPr>
        <dsp:cNvPr id="0" name=""/>
        <dsp:cNvSpPr/>
      </dsp:nvSpPr>
      <dsp:spPr>
        <a:xfrm>
          <a:off x="631057" y="116676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1751795" y="3930947"/>
              </a:moveTo>
              <a:arcTo wR="1971619" hR="1971619" stAng="5784088" swAng="56648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49E5A-F650-4424-AF7E-4C4C6DB6B15F}">
      <dsp:nvSpPr>
        <dsp:cNvPr id="0" name=""/>
        <dsp:cNvSpPr/>
      </dsp:nvSpPr>
      <dsp:spPr>
        <a:xfrm>
          <a:off x="847314" y="3003802"/>
          <a:ext cx="1348455" cy="9489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0" u="none" strike="noStrike" kern="1200" cap="none" normalizeH="0" baseline="0" dirty="0" smtClean="0">
              <a:ln/>
              <a:effectLst/>
              <a:latin typeface="Calibri" pitchFamily="34" charset="0"/>
            </a:rPr>
            <a:t>Comercio y </a:t>
          </a:r>
          <a:r>
            <a:rPr kumimoji="0" lang="fr-FR" sz="1400" b="1" i="0" u="none" strike="noStrike" kern="1200" cap="none" normalizeH="0" baseline="0" dirty="0" err="1" smtClean="0">
              <a:ln/>
              <a:effectLst/>
              <a:latin typeface="Calibri" pitchFamily="34" charset="0"/>
            </a:rPr>
            <a:t>Exportación</a:t>
          </a:r>
          <a:endParaRPr lang="fr-FR" sz="1400" b="1" kern="1200" dirty="0"/>
        </a:p>
      </dsp:txBody>
      <dsp:txXfrm>
        <a:off x="847314" y="3003802"/>
        <a:ext cx="1348455" cy="948993"/>
      </dsp:txXfrm>
    </dsp:sp>
    <dsp:sp modelId="{F98D50F1-E4FF-4888-886D-A23087401AFE}">
      <dsp:nvSpPr>
        <dsp:cNvPr id="0" name=""/>
        <dsp:cNvSpPr/>
      </dsp:nvSpPr>
      <dsp:spPr>
        <a:xfrm>
          <a:off x="1238829" y="583823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11824" y="2187229"/>
              </a:moveTo>
              <a:arcTo wR="1971619" hR="1971619" stAng="10423307" swAng="126804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F353C-E556-406A-86A5-9144DEF650AB}">
      <dsp:nvSpPr>
        <dsp:cNvPr id="0" name=""/>
        <dsp:cNvSpPr/>
      </dsp:nvSpPr>
      <dsp:spPr>
        <a:xfrm>
          <a:off x="936096" y="987573"/>
          <a:ext cx="1254386" cy="83816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fr-FR" sz="1400" b="1" i="0" u="none" strike="noStrike" kern="1200" cap="none" normalizeH="0" baseline="0" dirty="0" err="1" smtClean="0">
              <a:ln/>
              <a:effectLst/>
              <a:latin typeface="Calibri" pitchFamily="34" charset="0"/>
            </a:rPr>
            <a:t>Industria</a:t>
          </a:r>
          <a:endParaRPr lang="fr-FR" sz="1400" b="1" kern="1200" dirty="0"/>
        </a:p>
      </dsp:txBody>
      <dsp:txXfrm>
        <a:off x="936096" y="987573"/>
        <a:ext cx="1254386" cy="838165"/>
      </dsp:txXfrm>
    </dsp:sp>
    <dsp:sp modelId="{F4570ACF-197B-479C-BB0D-08746A0F3480}">
      <dsp:nvSpPr>
        <dsp:cNvPr id="0" name=""/>
        <dsp:cNvSpPr/>
      </dsp:nvSpPr>
      <dsp:spPr>
        <a:xfrm>
          <a:off x="1323140" y="410820"/>
          <a:ext cx="3943239" cy="3943239"/>
        </a:xfrm>
        <a:custGeom>
          <a:avLst/>
          <a:gdLst/>
          <a:ahLst/>
          <a:cxnLst/>
          <a:rect l="0" t="0" r="0" b="0"/>
          <a:pathLst>
            <a:path>
              <a:moveTo>
                <a:pt x="676509" y="485021"/>
              </a:moveTo>
              <a:arcTo wR="1971619" hR="1971619" stAng="13736276" swAng="70924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BB2BC-8B98-492B-B6DE-3EC559747907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5563D-1019-4919-8FD6-6DC8BB7365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813"/>
            <a:fld id="{5F6C0CD8-12DD-4169-BF9E-A3065F17EDD6}" type="slidenum">
              <a:rPr lang="es-AR">
                <a:latin typeface="Arial" pitchFamily="34" charset="0"/>
                <a:cs typeface="Arial" pitchFamily="34" charset="0"/>
              </a:rPr>
              <a:pPr defTabSz="912813"/>
              <a:t>8</a:t>
            </a:fld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78921"/>
            <a:ext cx="4792663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204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5764" y="5301208"/>
            <a:ext cx="1938236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2897"/>
            <a:ext cx="4792663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8095" y="5744840"/>
            <a:ext cx="1385905" cy="111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60D5-2A79-4AA3-B0FF-06BF5BF645C2}" type="datetimeFigureOut">
              <a:rPr lang="es-ES" smtClean="0"/>
              <a:pPr/>
              <a:t>25/10/2012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4A20-9D23-416B-BD80-1A05D5FFBA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La </a:t>
            </a:r>
            <a:r>
              <a:rPr lang="es-ES" sz="3200" dirty="0" err="1" smtClean="0"/>
              <a:t>bioeconomía</a:t>
            </a:r>
            <a:r>
              <a:rPr lang="es-ES" sz="3200" dirty="0" smtClean="0"/>
              <a:t>. Desafíos para la cadena agroindustrial del maíz y del </a:t>
            </a:r>
            <a:r>
              <a:rPr lang="es-ES" sz="3200" dirty="0" smtClean="0"/>
              <a:t>sorgo</a:t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endParaRPr lang="es-ES" sz="32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601919"/>
            <a:ext cx="2808864" cy="225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3212976"/>
            <a:ext cx="6912768" cy="1800200"/>
          </a:xfrm>
        </p:spPr>
        <p:txBody>
          <a:bodyPr>
            <a:noAutofit/>
          </a:bodyPr>
          <a:lstStyle/>
          <a:p>
            <a:r>
              <a:rPr lang="es-ES" sz="2400" dirty="0" smtClean="0"/>
              <a:t>Estrategias, redes y </a:t>
            </a:r>
            <a:r>
              <a:rPr lang="es-ES" sz="2400" dirty="0" err="1" smtClean="0"/>
              <a:t>clusters</a:t>
            </a:r>
            <a:r>
              <a:rPr lang="es-ES" sz="2400" dirty="0" smtClean="0"/>
              <a:t> en la economía del conocimiento </a:t>
            </a:r>
            <a:endParaRPr lang="es-ES" sz="2400" dirty="0" smtClean="0"/>
          </a:p>
          <a:p>
            <a:r>
              <a:rPr lang="es-ES" sz="2400" dirty="0" smtClean="0"/>
              <a:t>Foro Coordinado por la </a:t>
            </a:r>
          </a:p>
          <a:p>
            <a:r>
              <a:rPr lang="es-ES" sz="2800" dirty="0" smtClean="0"/>
              <a:t>Embajadora </a:t>
            </a:r>
            <a:r>
              <a:rPr lang="es-ES" sz="2800" dirty="0" smtClean="0"/>
              <a:t>Ileana Di </a:t>
            </a:r>
            <a:r>
              <a:rPr lang="es-ES" sz="2800" dirty="0" err="1" smtClean="0"/>
              <a:t>Giovan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2800" dirty="0" err="1" smtClean="0"/>
              <a:t>Bioeconomía</a:t>
            </a:r>
            <a:r>
              <a:rPr lang="es-AR" sz="2800" dirty="0" smtClean="0"/>
              <a:t> </a:t>
            </a:r>
            <a:br>
              <a:rPr lang="es-AR" sz="2800" dirty="0" smtClean="0"/>
            </a:br>
            <a:r>
              <a:rPr lang="es-AR" sz="2800" dirty="0" smtClean="0"/>
              <a:t>objetivos estratégicos de la Casa Blanca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Fortalecer</a:t>
            </a:r>
            <a:r>
              <a:rPr lang="en-US" dirty="0" smtClean="0"/>
              <a:t> la I+D: </a:t>
            </a:r>
            <a:r>
              <a:rPr lang="en-US" dirty="0" err="1" smtClean="0"/>
              <a:t>coordinados</a:t>
            </a:r>
            <a:r>
              <a:rPr lang="en-US" dirty="0" smtClean="0"/>
              <a:t> e </a:t>
            </a:r>
            <a:r>
              <a:rPr lang="en-US" dirty="0" err="1" smtClean="0"/>
              <a:t>integrados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Desarrollar</a:t>
            </a:r>
            <a:r>
              <a:rPr lang="en-US" dirty="0" smtClean="0"/>
              <a:t> y </a:t>
            </a:r>
            <a:r>
              <a:rPr lang="en-US" dirty="0" err="1" smtClean="0"/>
              <a:t>expandir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tecnologías</a:t>
            </a:r>
            <a:r>
              <a:rPr lang="en-US" dirty="0" smtClean="0"/>
              <a:t> </a:t>
            </a:r>
            <a:r>
              <a:rPr lang="en-US" dirty="0" err="1" smtClean="0"/>
              <a:t>esenciales</a:t>
            </a:r>
            <a:r>
              <a:rPr lang="en-US" dirty="0" smtClean="0"/>
              <a:t> de la </a:t>
            </a:r>
            <a:r>
              <a:rPr lang="en-US" dirty="0" err="1" smtClean="0"/>
              <a:t>bioeconomía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Integrar</a:t>
            </a:r>
            <a:r>
              <a:rPr lang="en-US" dirty="0" smtClean="0"/>
              <a:t> los </a:t>
            </a:r>
            <a:r>
              <a:rPr lang="en-US" dirty="0" err="1" smtClean="0"/>
              <a:t>enfoques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los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campos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Mejorar</a:t>
            </a:r>
            <a:r>
              <a:rPr lang="en-US" dirty="0" smtClean="0"/>
              <a:t> los </a:t>
            </a:r>
            <a:r>
              <a:rPr lang="en-US" dirty="0" err="1" smtClean="0"/>
              <a:t>mecanismos</a:t>
            </a:r>
            <a:r>
              <a:rPr lang="en-US" dirty="0" smtClean="0"/>
              <a:t> de </a:t>
            </a:r>
            <a:r>
              <a:rPr lang="en-US" dirty="0" err="1" smtClean="0"/>
              <a:t>financiamiento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Facilitar</a:t>
            </a:r>
            <a:r>
              <a:rPr lang="en-US" dirty="0" smtClean="0"/>
              <a:t> la </a:t>
            </a:r>
            <a:r>
              <a:rPr lang="en-US" dirty="0" err="1" smtClean="0"/>
              <a:t>transición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bioinvenciones</a:t>
            </a:r>
            <a:r>
              <a:rPr lang="en-US" dirty="0" smtClean="0"/>
              <a:t> del </a:t>
            </a:r>
            <a:r>
              <a:rPr lang="en-US" dirty="0" err="1" smtClean="0"/>
              <a:t>laboratorio</a:t>
            </a:r>
            <a:r>
              <a:rPr lang="en-US" dirty="0" smtClean="0"/>
              <a:t> al </a:t>
            </a:r>
            <a:r>
              <a:rPr lang="en-US" dirty="0" err="1" smtClean="0"/>
              <a:t>mercado</a:t>
            </a:r>
            <a:endParaRPr lang="en-US" dirty="0" smtClean="0"/>
          </a:p>
          <a:p>
            <a:pPr lvl="1"/>
            <a:r>
              <a:rPr lang="en-US" dirty="0" smtClean="0"/>
              <a:t>Foco en los marcos </a:t>
            </a:r>
            <a:r>
              <a:rPr lang="en-US" dirty="0" err="1" smtClean="0"/>
              <a:t>regulatorios</a:t>
            </a:r>
            <a:r>
              <a:rPr lang="en-US" dirty="0" smtClean="0"/>
              <a:t> </a:t>
            </a:r>
            <a:r>
              <a:rPr lang="en-US" dirty="0" err="1" smtClean="0"/>
              <a:t>intersectoriales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Fortalecer</a:t>
            </a:r>
            <a:r>
              <a:rPr lang="en-US" dirty="0" smtClean="0"/>
              <a:t> el </a:t>
            </a:r>
            <a:r>
              <a:rPr lang="en-US" dirty="0" err="1" smtClean="0"/>
              <a:t>emprendidurismo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universidades</a:t>
            </a:r>
            <a:endParaRPr lang="en-US" dirty="0" smtClean="0"/>
          </a:p>
          <a:p>
            <a:pPr lvl="1"/>
            <a:r>
              <a:rPr lang="en-US" dirty="0" err="1" smtClean="0"/>
              <a:t>Utilizar</a:t>
            </a:r>
            <a:r>
              <a:rPr lang="en-US" dirty="0" smtClean="0"/>
              <a:t> el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compras</a:t>
            </a:r>
            <a:r>
              <a:rPr lang="en-US" dirty="0" smtClean="0"/>
              <a:t> del Estado</a:t>
            </a:r>
          </a:p>
          <a:p>
            <a:r>
              <a:rPr lang="en-US" dirty="0" err="1" smtClean="0"/>
              <a:t>Reducir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barreras</a:t>
            </a:r>
            <a:r>
              <a:rPr lang="en-US" dirty="0" smtClean="0"/>
              <a:t> </a:t>
            </a:r>
            <a:r>
              <a:rPr lang="en-US" dirty="0" err="1" smtClean="0"/>
              <a:t>regulatorias</a:t>
            </a:r>
            <a:endParaRPr lang="en-US" dirty="0" smtClean="0"/>
          </a:p>
          <a:p>
            <a:pPr lvl="1"/>
            <a:r>
              <a:rPr lang="en-US" dirty="0" err="1" smtClean="0"/>
              <a:t>Mejorar</a:t>
            </a:r>
            <a:r>
              <a:rPr lang="en-US" dirty="0" smtClean="0"/>
              <a:t> los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regulatorios</a:t>
            </a:r>
            <a:endParaRPr lang="en-US" dirty="0" smtClean="0"/>
          </a:p>
          <a:p>
            <a:pPr lvl="1"/>
            <a:r>
              <a:rPr lang="en-US" dirty="0" err="1" smtClean="0"/>
              <a:t>Trabajar</a:t>
            </a:r>
            <a:r>
              <a:rPr lang="en-US" dirty="0" smtClean="0"/>
              <a:t> con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sectores</a:t>
            </a:r>
            <a:r>
              <a:rPr lang="en-US" dirty="0" smtClean="0"/>
              <a:t> </a:t>
            </a:r>
            <a:r>
              <a:rPr lang="en-US" dirty="0" err="1" smtClean="0"/>
              <a:t>involucrados</a:t>
            </a:r>
            <a:endParaRPr lang="en-US" dirty="0" smtClean="0"/>
          </a:p>
          <a:p>
            <a:r>
              <a:rPr lang="en-US" dirty="0" err="1" smtClean="0"/>
              <a:t>Desarrollar</a:t>
            </a:r>
            <a:r>
              <a:rPr lang="en-US" dirty="0" smtClean="0"/>
              <a:t> los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 de la </a:t>
            </a:r>
            <a:r>
              <a:rPr lang="en-US" dirty="0" err="1" smtClean="0"/>
              <a:t>Bioeconomía</a:t>
            </a:r>
            <a:endParaRPr lang="en-US" dirty="0" smtClean="0"/>
          </a:p>
          <a:p>
            <a:pPr lvl="1"/>
            <a:r>
              <a:rPr lang="en-US" dirty="0" err="1" smtClean="0"/>
              <a:t>Promover</a:t>
            </a:r>
            <a:r>
              <a:rPr lang="en-US" dirty="0" smtClean="0"/>
              <a:t> </a:t>
            </a:r>
            <a:r>
              <a:rPr lang="en-US" dirty="0" err="1" smtClean="0"/>
              <a:t>alianzas</a:t>
            </a:r>
            <a:r>
              <a:rPr lang="en-US" dirty="0" smtClean="0"/>
              <a:t> entre </a:t>
            </a:r>
            <a:r>
              <a:rPr lang="en-US" dirty="0" err="1" smtClean="0"/>
              <a:t>educadores</a:t>
            </a:r>
            <a:r>
              <a:rPr lang="en-US" dirty="0" smtClean="0"/>
              <a:t> y </a:t>
            </a:r>
            <a:r>
              <a:rPr lang="en-US" dirty="0" err="1" smtClean="0"/>
              <a:t>empleadores</a:t>
            </a:r>
            <a:endParaRPr lang="en-US" dirty="0" smtClean="0"/>
          </a:p>
          <a:p>
            <a:pPr lvl="1"/>
            <a:r>
              <a:rPr lang="en-US" dirty="0" err="1" smtClean="0"/>
              <a:t>Rediseñar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entrenamiento</a:t>
            </a:r>
            <a:endParaRPr lang="en-US" dirty="0" smtClean="0"/>
          </a:p>
          <a:p>
            <a:r>
              <a:rPr lang="en-US" dirty="0" err="1" smtClean="0"/>
              <a:t>Priorizar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relaciones</a:t>
            </a:r>
            <a:r>
              <a:rPr lang="en-US" dirty="0" smtClean="0"/>
              <a:t>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endParaRPr lang="en-US" dirty="0" smtClean="0"/>
          </a:p>
          <a:p>
            <a:pPr lvl="1"/>
            <a:r>
              <a:rPr lang="en-US" dirty="0" err="1" smtClean="0"/>
              <a:t>Promover</a:t>
            </a:r>
            <a:r>
              <a:rPr lang="en-US" dirty="0" smtClean="0"/>
              <a:t> </a:t>
            </a:r>
            <a:r>
              <a:rPr lang="en-US" dirty="0" err="1" smtClean="0"/>
              <a:t>alianzas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r>
              <a:rPr lang="en-US" dirty="0" smtClean="0"/>
              <a:t> </a:t>
            </a:r>
            <a:r>
              <a:rPr lang="en-US" dirty="0" err="1" smtClean="0"/>
              <a:t>privadas</a:t>
            </a:r>
            <a:endParaRPr lang="en-US" dirty="0" smtClean="0"/>
          </a:p>
          <a:p>
            <a:pPr lvl="1"/>
            <a:r>
              <a:rPr lang="en-US" dirty="0" err="1" smtClean="0"/>
              <a:t>Promover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compartidos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, </a:t>
            </a:r>
            <a:r>
              <a:rPr lang="en-US" dirty="0" err="1" smtClean="0"/>
              <a:t>tecnologías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conocimiento</a:t>
            </a:r>
            <a:r>
              <a:rPr lang="en-US" dirty="0" smtClean="0"/>
              <a:t> para </a:t>
            </a:r>
            <a:r>
              <a:rPr lang="en-US" dirty="0" err="1" smtClean="0"/>
              <a:t>aprender</a:t>
            </a:r>
            <a:r>
              <a:rPr lang="en-US" dirty="0" smtClean="0"/>
              <a:t> de los </a:t>
            </a:r>
            <a:r>
              <a:rPr lang="en-US" dirty="0" err="1" smtClean="0"/>
              <a:t>éxitos</a:t>
            </a:r>
            <a:r>
              <a:rPr lang="en-US" dirty="0" smtClean="0"/>
              <a:t> y los </a:t>
            </a:r>
            <a:r>
              <a:rPr lang="en-US" dirty="0" err="1" smtClean="0"/>
              <a:t>fracasos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EU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b="1" dirty="0" smtClean="0"/>
              <a:t>1.2. </a:t>
            </a:r>
            <a:r>
              <a:rPr lang="es-ES" b="1" dirty="0" err="1" smtClean="0"/>
              <a:t>Tackling</a:t>
            </a:r>
            <a:r>
              <a:rPr lang="es-ES" b="1" dirty="0" smtClean="0"/>
              <a:t> </a:t>
            </a:r>
            <a:r>
              <a:rPr lang="es-ES" b="1" dirty="0" err="1" smtClean="0"/>
              <a:t>societal</a:t>
            </a:r>
            <a:r>
              <a:rPr lang="es-ES" b="1" dirty="0" smtClean="0"/>
              <a:t> </a:t>
            </a:r>
            <a:r>
              <a:rPr lang="es-ES" b="1" dirty="0" err="1" smtClean="0"/>
              <a:t>challenges</a:t>
            </a:r>
            <a:endParaRPr lang="es-ES" b="1" dirty="0" smtClean="0"/>
          </a:p>
          <a:p>
            <a:pPr lvl="1"/>
            <a:r>
              <a:rPr lang="es-ES" dirty="0" err="1" smtClean="0"/>
              <a:t>Ensuring</a:t>
            </a:r>
            <a:r>
              <a:rPr lang="es-ES" dirty="0" smtClean="0"/>
              <a:t> </a:t>
            </a:r>
            <a:r>
              <a:rPr lang="es-ES" dirty="0" err="1" smtClean="0"/>
              <a:t>food</a:t>
            </a:r>
            <a:r>
              <a:rPr lang="es-ES" dirty="0" smtClean="0"/>
              <a:t> </a:t>
            </a:r>
            <a:r>
              <a:rPr lang="es-ES" dirty="0" err="1" smtClean="0"/>
              <a:t>security</a:t>
            </a:r>
            <a:endParaRPr lang="es-ES" dirty="0" smtClean="0"/>
          </a:p>
          <a:p>
            <a:pPr lvl="1"/>
            <a:r>
              <a:rPr lang="es-ES" dirty="0" err="1" smtClean="0"/>
              <a:t>Managing</a:t>
            </a:r>
            <a:r>
              <a:rPr lang="es-ES" dirty="0" smtClean="0"/>
              <a:t> natural </a:t>
            </a:r>
            <a:r>
              <a:rPr lang="es-ES" dirty="0" err="1" smtClean="0"/>
              <a:t>resources</a:t>
            </a:r>
            <a:r>
              <a:rPr lang="es-ES" dirty="0" smtClean="0"/>
              <a:t> </a:t>
            </a:r>
            <a:r>
              <a:rPr lang="es-ES" dirty="0" err="1" smtClean="0"/>
              <a:t>sustainably</a:t>
            </a:r>
            <a:endParaRPr lang="es-ES" dirty="0" smtClean="0"/>
          </a:p>
          <a:p>
            <a:pPr lvl="1"/>
            <a:r>
              <a:rPr lang="es-ES" dirty="0" err="1" smtClean="0"/>
              <a:t>Reducing</a:t>
            </a:r>
            <a:r>
              <a:rPr lang="es-ES" dirty="0" smtClean="0"/>
              <a:t> </a:t>
            </a:r>
            <a:r>
              <a:rPr lang="es-ES" dirty="0" err="1" smtClean="0"/>
              <a:t>dependence</a:t>
            </a:r>
            <a:r>
              <a:rPr lang="es-ES" dirty="0" smtClean="0"/>
              <a:t> on non-</a:t>
            </a:r>
            <a:r>
              <a:rPr lang="es-ES" dirty="0" err="1" smtClean="0"/>
              <a:t>renewable</a:t>
            </a:r>
            <a:r>
              <a:rPr lang="es-ES" dirty="0" smtClean="0"/>
              <a:t> </a:t>
            </a:r>
            <a:r>
              <a:rPr lang="es-ES" dirty="0" err="1" smtClean="0"/>
              <a:t>resources</a:t>
            </a:r>
            <a:endParaRPr lang="es-ES" dirty="0" smtClean="0"/>
          </a:p>
          <a:p>
            <a:pPr lvl="1"/>
            <a:r>
              <a:rPr lang="en-US" dirty="0" smtClean="0"/>
              <a:t>Mitigating and adapting to climate change</a:t>
            </a:r>
          </a:p>
          <a:p>
            <a:pPr lvl="1"/>
            <a:r>
              <a:rPr lang="en-US" dirty="0" smtClean="0"/>
              <a:t>Creating jobs and maintaining European competitiveness (2 </a:t>
            </a:r>
            <a:r>
              <a:rPr lang="en-US" dirty="0" err="1" smtClean="0"/>
              <a:t>trillones</a:t>
            </a:r>
            <a:r>
              <a:rPr lang="en-US" dirty="0" smtClean="0"/>
              <a:t> de </a:t>
            </a:r>
            <a:r>
              <a:rPr lang="en-US" dirty="0" err="1" smtClean="0"/>
              <a:t>euros</a:t>
            </a:r>
            <a:r>
              <a:rPr lang="en-US" dirty="0" smtClean="0"/>
              <a:t> y 22 </a:t>
            </a:r>
            <a:r>
              <a:rPr lang="en-US" dirty="0" err="1" smtClean="0"/>
              <a:t>millones</a:t>
            </a:r>
            <a:r>
              <a:rPr lang="en-US" dirty="0" smtClean="0"/>
              <a:t> de </a:t>
            </a:r>
            <a:r>
              <a:rPr lang="en-US" dirty="0" err="1" smtClean="0"/>
              <a:t>empleos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2. The </a:t>
            </a:r>
            <a:r>
              <a:rPr lang="en-US" b="1" dirty="0" err="1" smtClean="0"/>
              <a:t>Bioeconomy</a:t>
            </a:r>
            <a:r>
              <a:rPr lang="en-US" b="1" dirty="0" smtClean="0"/>
              <a:t> Action Plan</a:t>
            </a:r>
          </a:p>
          <a:p>
            <a:pPr lvl="1"/>
            <a:r>
              <a:rPr lang="en-US" b="1" dirty="0" smtClean="0"/>
              <a:t>2.1. Investments in research, innovation and skills</a:t>
            </a:r>
          </a:p>
          <a:p>
            <a:pPr lvl="1"/>
            <a:r>
              <a:rPr lang="en-US" b="1" dirty="0" smtClean="0"/>
              <a:t>2.2. Reinforced policy interaction and stakeholder engagement</a:t>
            </a:r>
          </a:p>
          <a:p>
            <a:pPr lvl="1"/>
            <a:r>
              <a:rPr lang="en-US" b="1" dirty="0" smtClean="0"/>
              <a:t>2.3. Enhancement of markets and competitiveness in </a:t>
            </a:r>
            <a:r>
              <a:rPr lang="en-US" b="1" dirty="0" err="1" smtClean="0"/>
              <a:t>bioeconomy</a:t>
            </a:r>
            <a:endParaRPr lang="en-US" b="1" dirty="0" smtClean="0"/>
          </a:p>
          <a:p>
            <a:pPr lvl="1"/>
            <a:r>
              <a:rPr lang="en-US" b="1" dirty="0" smtClean="0"/>
              <a:t>	</a:t>
            </a:r>
          </a:p>
          <a:p>
            <a:pPr lvl="1"/>
            <a:endParaRPr lang="es-ES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b="1" dirty="0" smtClean="0"/>
              <a:t>1.1. Investments in research, innovation and skills	</a:t>
            </a:r>
            <a:endParaRPr lang="es-ES" b="1" dirty="0" smtClean="0"/>
          </a:p>
          <a:p>
            <a:pPr lvl="1"/>
            <a:r>
              <a:rPr lang="es-ES" b="1" dirty="0" smtClean="0"/>
              <a:t>1.1.1.1. </a:t>
            </a:r>
            <a:r>
              <a:rPr lang="es-ES" b="1" dirty="0" err="1" smtClean="0"/>
              <a:t>Horizon</a:t>
            </a:r>
            <a:r>
              <a:rPr lang="es-ES" b="1" dirty="0" smtClean="0"/>
              <a:t> 2020</a:t>
            </a:r>
          </a:p>
          <a:p>
            <a:pPr lvl="1"/>
            <a:r>
              <a:rPr lang="es-ES" b="1" dirty="0" smtClean="0"/>
              <a:t>1.1.2. </a:t>
            </a:r>
            <a:r>
              <a:rPr lang="es-ES" b="1" dirty="0" err="1" smtClean="0"/>
              <a:t>Leadership</a:t>
            </a:r>
            <a:r>
              <a:rPr lang="es-ES" b="1" dirty="0" smtClean="0"/>
              <a:t> in </a:t>
            </a:r>
            <a:r>
              <a:rPr lang="es-ES" b="1" dirty="0" err="1" smtClean="0"/>
              <a:t>biosciences</a:t>
            </a:r>
            <a:endParaRPr lang="es-ES" b="1" dirty="0" smtClean="0"/>
          </a:p>
          <a:p>
            <a:pPr lvl="1"/>
            <a:r>
              <a:rPr lang="es-ES" b="1" dirty="0" smtClean="0"/>
              <a:t>1.1.3. </a:t>
            </a:r>
            <a:r>
              <a:rPr lang="es-ES" b="1" dirty="0" err="1" smtClean="0"/>
              <a:t>Implement</a:t>
            </a:r>
            <a:r>
              <a:rPr lang="es-ES" b="1" dirty="0" smtClean="0"/>
              <a:t> </a:t>
            </a:r>
            <a:r>
              <a:rPr lang="es-ES" b="1" dirty="0" err="1" smtClean="0"/>
              <a:t>multidisciplinary</a:t>
            </a:r>
            <a:r>
              <a:rPr lang="es-ES" b="1" dirty="0" smtClean="0"/>
              <a:t> </a:t>
            </a:r>
            <a:r>
              <a:rPr lang="es-ES" b="1" dirty="0" err="1" smtClean="0"/>
              <a:t>education</a:t>
            </a:r>
            <a:r>
              <a:rPr lang="es-ES" b="1" dirty="0" smtClean="0"/>
              <a:t> programmes </a:t>
            </a:r>
            <a:r>
              <a:rPr lang="es-ES" b="1" dirty="0" err="1" smtClean="0"/>
              <a:t>across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EU</a:t>
            </a:r>
          </a:p>
          <a:p>
            <a:pPr lvl="1"/>
            <a:r>
              <a:rPr lang="en-US" b="1" dirty="0" smtClean="0"/>
              <a:t>1.1.4. Increasing opportunities for high- and low-skilled </a:t>
            </a:r>
            <a:r>
              <a:rPr lang="en-US" b="1" dirty="0" err="1" smtClean="0"/>
              <a:t>labour</a:t>
            </a:r>
            <a:r>
              <a:rPr lang="en-US" b="1" dirty="0" smtClean="0"/>
              <a:t> forces1.2. Reinforced policy interaction and stakeholder engagement</a:t>
            </a:r>
          </a:p>
          <a:p>
            <a:r>
              <a:rPr lang="en-US" b="1" dirty="0" smtClean="0"/>
              <a:t>1.2.1. Creating a </a:t>
            </a:r>
            <a:r>
              <a:rPr lang="en-US" b="1" dirty="0" err="1" smtClean="0"/>
              <a:t>favourable</a:t>
            </a:r>
            <a:r>
              <a:rPr lang="en-US" b="1" dirty="0" smtClean="0"/>
              <a:t> environment for the </a:t>
            </a:r>
            <a:r>
              <a:rPr lang="en-US" b="1" dirty="0" err="1" smtClean="0"/>
              <a:t>bioeconomy</a:t>
            </a:r>
            <a:r>
              <a:rPr lang="en-US" b="1" dirty="0" smtClean="0"/>
              <a:t>: policy </a:t>
            </a:r>
            <a:r>
              <a:rPr lang="es-ES" b="1" dirty="0" err="1" smtClean="0"/>
              <a:t>coherence</a:t>
            </a:r>
            <a:r>
              <a:rPr lang="es-ES" b="1" dirty="0" smtClean="0"/>
              <a:t> and </a:t>
            </a:r>
            <a:r>
              <a:rPr lang="es-ES" b="1" dirty="0" err="1" smtClean="0"/>
              <a:t>crosssectoral</a:t>
            </a:r>
            <a:r>
              <a:rPr lang="es-ES" b="1" dirty="0" smtClean="0"/>
              <a:t> </a:t>
            </a:r>
            <a:r>
              <a:rPr lang="es-ES" b="1" dirty="0" err="1" smtClean="0"/>
              <a:t>interaction</a:t>
            </a:r>
            <a:r>
              <a:rPr lang="es-ES" dirty="0" smtClean="0"/>
              <a:t>	</a:t>
            </a:r>
          </a:p>
          <a:p>
            <a:pPr lvl="1"/>
            <a:r>
              <a:rPr lang="es-ES" b="1" dirty="0" smtClean="0"/>
              <a:t>1.2.2. </a:t>
            </a:r>
            <a:r>
              <a:rPr lang="es-ES" b="1" dirty="0" err="1" smtClean="0"/>
              <a:t>Policy</a:t>
            </a:r>
            <a:r>
              <a:rPr lang="es-ES" b="1" dirty="0" smtClean="0"/>
              <a:t> </a:t>
            </a:r>
            <a:r>
              <a:rPr lang="es-ES" b="1" dirty="0" err="1" smtClean="0"/>
              <a:t>coherence</a:t>
            </a:r>
            <a:endParaRPr lang="es-ES" b="1" dirty="0" smtClean="0"/>
          </a:p>
          <a:p>
            <a:pPr lvl="1"/>
            <a:r>
              <a:rPr lang="es-ES" b="1" dirty="0" smtClean="0"/>
              <a:t>1.2.3. </a:t>
            </a:r>
            <a:r>
              <a:rPr lang="es-ES" b="1" dirty="0" err="1" smtClean="0"/>
              <a:t>Improved</a:t>
            </a:r>
            <a:r>
              <a:rPr lang="es-ES" b="1" dirty="0" smtClean="0"/>
              <a:t> </a:t>
            </a:r>
            <a:r>
              <a:rPr lang="es-ES" b="1" dirty="0" err="1" smtClean="0"/>
              <a:t>policy</a:t>
            </a:r>
            <a:r>
              <a:rPr lang="es-ES" b="1" dirty="0" smtClean="0"/>
              <a:t> </a:t>
            </a:r>
            <a:r>
              <a:rPr lang="es-ES" b="1" dirty="0" err="1" smtClean="0"/>
              <a:t>interactions</a:t>
            </a:r>
            <a:endParaRPr lang="es-ES" b="1" dirty="0" smtClean="0"/>
          </a:p>
          <a:p>
            <a:pPr lvl="1"/>
            <a:r>
              <a:rPr lang="en-US" b="1" dirty="0" smtClean="0"/>
              <a:t>1.2.4. Engaging society, reaching end-users and linking with policy makers</a:t>
            </a:r>
          </a:p>
          <a:p>
            <a:pPr lvl="1"/>
            <a:r>
              <a:rPr lang="es-ES" b="1" dirty="0" smtClean="0"/>
              <a:t>1.2.5. Regional </a:t>
            </a:r>
            <a:r>
              <a:rPr lang="es-ES" b="1" dirty="0" err="1" smtClean="0"/>
              <a:t>approaches</a:t>
            </a:r>
            <a:endParaRPr lang="es-ES" b="1" dirty="0" smtClean="0"/>
          </a:p>
          <a:p>
            <a:pPr lvl="1"/>
            <a:r>
              <a:rPr lang="en-US" b="1" dirty="0" smtClean="0"/>
              <a:t>1.2.6. International cooperation for a global </a:t>
            </a:r>
            <a:r>
              <a:rPr lang="en-US" b="1" dirty="0" err="1" smtClean="0"/>
              <a:t>bioeconomy</a:t>
            </a:r>
            <a:endParaRPr lang="en-US" b="1" dirty="0" smtClean="0"/>
          </a:p>
          <a:p>
            <a:pPr lvl="1"/>
            <a:r>
              <a:rPr lang="es-ES" b="1" dirty="0" smtClean="0"/>
              <a:t>1.2.7. Social </a:t>
            </a:r>
            <a:r>
              <a:rPr lang="es-ES" b="1" dirty="0" err="1" smtClean="0"/>
              <a:t>innovation</a:t>
            </a:r>
            <a:endParaRPr lang="es-ES" b="1" dirty="0" smtClean="0"/>
          </a:p>
          <a:p>
            <a:r>
              <a:rPr lang="en-US" b="1" dirty="0" smtClean="0"/>
              <a:t>1.3. Policy implementation and enhancement of markets in the main </a:t>
            </a:r>
            <a:r>
              <a:rPr lang="es-ES" b="1" dirty="0" err="1" smtClean="0"/>
              <a:t>Bioeconomy</a:t>
            </a:r>
            <a:r>
              <a:rPr lang="es-ES" b="1" dirty="0" smtClean="0"/>
              <a:t> </a:t>
            </a:r>
            <a:r>
              <a:rPr lang="es-ES" b="1" dirty="0" err="1" smtClean="0"/>
              <a:t>sectors</a:t>
            </a:r>
            <a:endParaRPr lang="es-ES" b="1" dirty="0" smtClean="0"/>
          </a:p>
          <a:p>
            <a:pPr lvl="1"/>
            <a:r>
              <a:rPr lang="es-ES" b="1" dirty="0" smtClean="0"/>
              <a:t>1.3.1. </a:t>
            </a:r>
            <a:r>
              <a:rPr lang="es-ES" b="1" dirty="0" err="1" smtClean="0"/>
              <a:t>Agriculture</a:t>
            </a:r>
            <a:r>
              <a:rPr lang="es-ES" b="1" dirty="0" smtClean="0"/>
              <a:t> and </a:t>
            </a:r>
            <a:r>
              <a:rPr lang="es-ES" b="1" dirty="0" err="1" smtClean="0"/>
              <a:t>forestry</a:t>
            </a:r>
            <a:endParaRPr lang="es-ES" b="1" dirty="0" smtClean="0"/>
          </a:p>
          <a:p>
            <a:pPr lvl="1"/>
            <a:r>
              <a:rPr lang="en-US" b="1" dirty="0" smtClean="0"/>
              <a:t>1.3.1.1. Land use and the transition towards more sustainable production</a:t>
            </a:r>
          </a:p>
          <a:p>
            <a:pPr lvl="1"/>
            <a:r>
              <a:rPr lang="en-US" b="1" dirty="0" smtClean="0"/>
              <a:t>1.3.1.2. Agriculture and climate change</a:t>
            </a:r>
          </a:p>
          <a:p>
            <a:pPr lvl="1"/>
            <a:r>
              <a:rPr lang="es-ES" b="1" dirty="0" smtClean="0"/>
              <a:t>1.3.1.3. </a:t>
            </a:r>
            <a:r>
              <a:rPr lang="es-ES" b="1" dirty="0" err="1" smtClean="0"/>
              <a:t>Livestock</a:t>
            </a:r>
            <a:r>
              <a:rPr lang="es-ES" b="1" dirty="0" smtClean="0"/>
              <a:t> </a:t>
            </a:r>
            <a:r>
              <a:rPr lang="es-ES" b="1" dirty="0" err="1" smtClean="0"/>
              <a:t>production</a:t>
            </a:r>
            <a:endParaRPr lang="es-ES" b="1" dirty="0" smtClean="0"/>
          </a:p>
          <a:p>
            <a:pPr lvl="1"/>
            <a:r>
              <a:rPr lang="es-ES" b="1" dirty="0" smtClean="0"/>
              <a:t>1.3.1.4. </a:t>
            </a:r>
            <a:r>
              <a:rPr lang="es-ES" b="1" dirty="0" err="1" smtClean="0"/>
              <a:t>Forestry</a:t>
            </a:r>
            <a:endParaRPr lang="es-ES" b="1" dirty="0" smtClean="0"/>
          </a:p>
          <a:p>
            <a:pPr lvl="1"/>
            <a:r>
              <a:rPr lang="en-US" b="1" dirty="0" smtClean="0"/>
              <a:t>1.3.1.5. Policies and public goods</a:t>
            </a:r>
          </a:p>
          <a:p>
            <a:pPr lvl="1"/>
            <a:r>
              <a:rPr lang="en-US" b="1" dirty="0" smtClean="0"/>
              <a:t>1.3.1.6. Agricultural advisory and support services, extension services</a:t>
            </a:r>
          </a:p>
          <a:p>
            <a:pPr lvl="1"/>
            <a:r>
              <a:rPr lang="es-ES" b="1" dirty="0" smtClean="0"/>
              <a:t>1.3.2. </a:t>
            </a:r>
            <a:r>
              <a:rPr lang="es-ES" b="1" dirty="0" err="1" smtClean="0"/>
              <a:t>Fisheries</a:t>
            </a:r>
            <a:r>
              <a:rPr lang="es-ES" b="1" dirty="0" smtClean="0"/>
              <a:t> and </a:t>
            </a:r>
            <a:r>
              <a:rPr lang="es-ES" b="1" dirty="0" err="1" smtClean="0"/>
              <a:t>aquaculture</a:t>
            </a:r>
            <a:endParaRPr lang="es-ES" b="1" dirty="0" smtClean="0"/>
          </a:p>
          <a:p>
            <a:pPr lvl="1"/>
            <a:r>
              <a:rPr lang="es-ES" b="1" dirty="0" smtClean="0"/>
              <a:t>1.3.2.1. Sustainable </a:t>
            </a:r>
            <a:r>
              <a:rPr lang="es-ES" b="1" dirty="0" err="1" smtClean="0"/>
              <a:t>fisheries</a:t>
            </a:r>
            <a:endParaRPr lang="es-ES" b="1" dirty="0" smtClean="0"/>
          </a:p>
          <a:p>
            <a:pPr lvl="1"/>
            <a:r>
              <a:rPr lang="es-ES" b="1" dirty="0" smtClean="0"/>
              <a:t>1.3.2.2. Sustainable </a:t>
            </a:r>
            <a:r>
              <a:rPr lang="es-ES" b="1" dirty="0" err="1" smtClean="0"/>
              <a:t>aquaculture</a:t>
            </a:r>
            <a:endParaRPr lang="es-ES" b="1" dirty="0" smtClean="0"/>
          </a:p>
          <a:p>
            <a:pPr lvl="1"/>
            <a:r>
              <a:rPr lang="es-ES" b="1" dirty="0" smtClean="0"/>
              <a:t>1.3.2.3. Marine </a:t>
            </a:r>
            <a:r>
              <a:rPr lang="es-ES" b="1" dirty="0" err="1" smtClean="0"/>
              <a:t>biotechnology</a:t>
            </a:r>
            <a:endParaRPr lang="es-E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endParaRPr lang="es-E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dirty="0" smtClean="0"/>
              <a:t>1.3.3. </a:t>
            </a:r>
            <a:r>
              <a:rPr lang="es-ES" b="1" dirty="0" err="1" smtClean="0"/>
              <a:t>Bio-based</a:t>
            </a:r>
            <a:r>
              <a:rPr lang="es-ES" b="1" dirty="0" smtClean="0"/>
              <a:t> </a:t>
            </a:r>
            <a:r>
              <a:rPr lang="es-ES" b="1" dirty="0" err="1" smtClean="0"/>
              <a:t>industries</a:t>
            </a:r>
            <a:endParaRPr lang="es-ES" b="1" dirty="0" smtClean="0"/>
          </a:p>
          <a:p>
            <a:pPr lvl="1"/>
            <a:r>
              <a:rPr lang="es-ES" b="1" dirty="0" smtClean="0"/>
              <a:t>1.3.3.1. </a:t>
            </a:r>
            <a:r>
              <a:rPr lang="es-ES" b="1" dirty="0" err="1" smtClean="0"/>
              <a:t>Biorefineries</a:t>
            </a:r>
            <a:endParaRPr lang="es-ES" b="1" dirty="0" smtClean="0"/>
          </a:p>
          <a:p>
            <a:pPr lvl="1"/>
            <a:r>
              <a:rPr lang="en-US" b="1" dirty="0" smtClean="0"/>
              <a:t>1.3.3.2. Waste as an alternative biomass source</a:t>
            </a:r>
          </a:p>
          <a:p>
            <a:pPr lvl="1"/>
            <a:r>
              <a:rPr lang="es-ES" b="1" dirty="0" smtClean="0"/>
              <a:t>1.3.3.3. </a:t>
            </a:r>
            <a:r>
              <a:rPr lang="es-ES" b="1" dirty="0" err="1" smtClean="0"/>
              <a:t>Biotechnologies</a:t>
            </a:r>
            <a:endParaRPr lang="es-ES" b="1" dirty="0" smtClean="0"/>
          </a:p>
          <a:p>
            <a:pPr lvl="1"/>
            <a:r>
              <a:rPr lang="es-ES" b="1" dirty="0" smtClean="0"/>
              <a:t>1.3.3.4. </a:t>
            </a:r>
            <a:r>
              <a:rPr lang="es-ES" b="1" dirty="0" err="1" smtClean="0"/>
              <a:t>Bio-based</a:t>
            </a:r>
            <a:r>
              <a:rPr lang="es-ES" b="1" dirty="0" smtClean="0"/>
              <a:t> </a:t>
            </a:r>
            <a:r>
              <a:rPr lang="es-ES" b="1" dirty="0" err="1" smtClean="0"/>
              <a:t>products</a:t>
            </a:r>
            <a:endParaRPr lang="es-ES" b="1" dirty="0" smtClean="0"/>
          </a:p>
          <a:p>
            <a:r>
              <a:rPr lang="es-ES" b="1" dirty="0" smtClean="0"/>
              <a:t>1.3.4. </a:t>
            </a:r>
            <a:r>
              <a:rPr lang="es-ES" b="1" dirty="0" err="1" smtClean="0"/>
              <a:t>Food</a:t>
            </a:r>
            <a:r>
              <a:rPr lang="es-ES" b="1" dirty="0" smtClean="0"/>
              <a:t> </a:t>
            </a:r>
            <a:r>
              <a:rPr lang="es-ES" b="1" dirty="0" err="1" smtClean="0"/>
              <a:t>chain</a:t>
            </a:r>
            <a:endParaRPr lang="es-ES" b="1" dirty="0" smtClean="0"/>
          </a:p>
          <a:p>
            <a:pPr lvl="1"/>
            <a:r>
              <a:rPr lang="es-ES" b="1" dirty="0" smtClean="0"/>
              <a:t>1.3.4.1. </a:t>
            </a:r>
            <a:r>
              <a:rPr lang="es-ES" b="1" dirty="0" err="1" smtClean="0"/>
              <a:t>Resource</a:t>
            </a:r>
            <a:r>
              <a:rPr lang="es-ES" b="1" dirty="0" smtClean="0"/>
              <a:t> </a:t>
            </a:r>
            <a:r>
              <a:rPr lang="es-ES" b="1" dirty="0" err="1" smtClean="0"/>
              <a:t>efficiency</a:t>
            </a:r>
            <a:endParaRPr lang="es-ES" b="1" dirty="0" smtClean="0"/>
          </a:p>
          <a:p>
            <a:pPr lvl="1"/>
            <a:r>
              <a:rPr lang="es-ES" b="1" dirty="0" smtClean="0"/>
              <a:t>1.3.4.2. </a:t>
            </a:r>
            <a:r>
              <a:rPr lang="es-ES" b="1" dirty="0" err="1" smtClean="0"/>
              <a:t>Food</a:t>
            </a:r>
            <a:r>
              <a:rPr lang="es-ES" b="1" dirty="0" smtClean="0"/>
              <a:t> </a:t>
            </a:r>
            <a:r>
              <a:rPr lang="es-ES" b="1" dirty="0" err="1" smtClean="0"/>
              <a:t>waste</a:t>
            </a:r>
            <a:r>
              <a:rPr lang="es-ES" b="1" dirty="0" smtClean="0"/>
              <a:t> (90 millones de </a:t>
            </a:r>
            <a:r>
              <a:rPr lang="es-ES" b="1" dirty="0" err="1" smtClean="0"/>
              <a:t>tons</a:t>
            </a:r>
            <a:r>
              <a:rPr lang="es-ES" b="1" dirty="0" smtClean="0"/>
              <a:t> o 180 kg/</a:t>
            </a:r>
            <a:r>
              <a:rPr lang="es-ES" b="1" dirty="0" err="1" smtClean="0"/>
              <a:t>cab</a:t>
            </a:r>
            <a:r>
              <a:rPr lang="es-ES" b="1" dirty="0" smtClean="0"/>
              <a:t>/año) (no incluye agricultura ni pesca). En el mundo: 30% de la producción mundial de alimentos</a:t>
            </a:r>
          </a:p>
          <a:p>
            <a:pPr lvl="1"/>
            <a:r>
              <a:rPr lang="es-ES" b="1" dirty="0" smtClean="0"/>
              <a:t>1.3.4.3. </a:t>
            </a:r>
            <a:r>
              <a:rPr lang="es-ES" b="1" dirty="0" err="1" smtClean="0"/>
              <a:t>Packaging</a:t>
            </a:r>
            <a:endParaRPr lang="es-ES" b="1" dirty="0" smtClean="0"/>
          </a:p>
          <a:p>
            <a:pPr lvl="1"/>
            <a:r>
              <a:rPr lang="es-ES" b="1" dirty="0" smtClean="0"/>
              <a:t>1.3.4.4. </a:t>
            </a:r>
            <a:r>
              <a:rPr lang="es-ES" b="1" dirty="0" err="1" smtClean="0"/>
              <a:t>Food</a:t>
            </a:r>
            <a:r>
              <a:rPr lang="es-ES" b="1" dirty="0" smtClean="0"/>
              <a:t> safety</a:t>
            </a:r>
          </a:p>
          <a:p>
            <a:pPr lvl="1"/>
            <a:r>
              <a:rPr lang="en-US" b="1" dirty="0" smtClean="0"/>
              <a:t>1.3.4.5. Nutrition and dietary choices</a:t>
            </a:r>
          </a:p>
          <a:p>
            <a:pPr lvl="1"/>
            <a:endParaRPr lang="es-ES" b="1" dirty="0" smtClean="0"/>
          </a:p>
          <a:p>
            <a:pPr lvl="1"/>
            <a:endParaRPr lang="es-ES" b="1" dirty="0" smtClean="0"/>
          </a:p>
          <a:p>
            <a:endParaRPr lang="es-E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46043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 </a:t>
            </a:r>
            <a:r>
              <a:rPr lang="es-AR" dirty="0" err="1" smtClean="0"/>
              <a:t>bioeconomía</a:t>
            </a:r>
            <a:r>
              <a:rPr lang="es-AR" dirty="0" smtClean="0"/>
              <a:t> es un nuevo marco de referencia para el desarrollo</a:t>
            </a:r>
          </a:p>
          <a:p>
            <a:r>
              <a:rPr lang="es-AR" dirty="0" smtClean="0"/>
              <a:t>Se basa en el conocimiento de las ciencias y los ciclos de la vida</a:t>
            </a:r>
          </a:p>
          <a:p>
            <a:r>
              <a:rPr lang="es-AR" dirty="0" smtClean="0"/>
              <a:t>Se </a:t>
            </a:r>
            <a:r>
              <a:rPr lang="es-AR" dirty="0" smtClean="0"/>
              <a:t>basa en la creación de nuevos productos y nuevas cadenas de </a:t>
            </a:r>
            <a:r>
              <a:rPr lang="es-AR" dirty="0" smtClean="0"/>
              <a:t>valor coordinadas con las actuales.</a:t>
            </a:r>
            <a:endParaRPr lang="es-ES" dirty="0" smtClean="0"/>
          </a:p>
          <a:p>
            <a:pPr>
              <a:buNone/>
            </a:pPr>
            <a:endParaRPr lang="es-AR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Muchas gracias,</a:t>
            </a:r>
          </a:p>
          <a:p>
            <a:endParaRPr lang="es-AR" dirty="0"/>
          </a:p>
          <a:p>
            <a:r>
              <a:rPr lang="es-AR" dirty="0"/>
              <a:t>¿</a:t>
            </a:r>
            <a:r>
              <a:rPr lang="es-AR" dirty="0" smtClean="0"/>
              <a:t>Preguntas o comentarios?</a:t>
            </a:r>
          </a:p>
          <a:p>
            <a:endParaRPr lang="es-AR" dirty="0"/>
          </a:p>
          <a:p>
            <a:r>
              <a:rPr lang="es-AR" dirty="0" smtClean="0"/>
              <a:t>Martín Fraguío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69975"/>
          </a:xfrm>
        </p:spPr>
        <p:txBody>
          <a:bodyPr/>
          <a:lstStyle/>
          <a:p>
            <a:pPr eaLnBrk="1" hangingPunct="1">
              <a:defRPr/>
            </a:pPr>
            <a:r>
              <a:rPr lang="es-A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yriad Pro Light" pitchFamily="34" charset="0"/>
                <a:ea typeface="+mn-ea"/>
                <a:cs typeface="+mn-cs"/>
              </a:rPr>
              <a:t>Aumentos Producción Mundial Maíz Países Seleccionados</a:t>
            </a:r>
            <a:endParaRPr lang="es-E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Myriad Pro Light" pitchFamily="34" charset="0"/>
              <a:ea typeface="+mn-ea"/>
              <a:cs typeface="+mn-cs"/>
            </a:endParaRPr>
          </a:p>
        </p:txBody>
      </p:sp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301" y="1412776"/>
            <a:ext cx="69500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000" dirty="0" smtClean="0"/>
              <a:t>Rendimientos maíz países seleccionados</a:t>
            </a:r>
            <a:r>
              <a:rPr lang="es-AR" sz="1600" dirty="0" smtClean="0"/>
              <a:t/>
            </a:r>
            <a:br>
              <a:rPr lang="es-AR" sz="1600" dirty="0" smtClean="0"/>
            </a:br>
            <a:r>
              <a:rPr lang="es-AR" sz="1600" dirty="0" smtClean="0"/>
              <a:t>Suman: 41% del área mundial y 29% de la producción mundial</a:t>
            </a:r>
            <a:endParaRPr lang="es-ES" sz="16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15617" y="1772816"/>
          <a:ext cx="2448272" cy="4095875"/>
        </p:xfrm>
        <a:graphic>
          <a:graphicData uri="http://schemas.openxmlformats.org/drawingml/2006/table">
            <a:tbl>
              <a:tblPr/>
              <a:tblGrid>
                <a:gridCol w="1219416"/>
                <a:gridCol w="1228856"/>
              </a:tblGrid>
              <a:tr h="660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País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Aumento Rinde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2001 a 2012</a:t>
                      </a:r>
                      <a:r>
                        <a:rPr lang="es-ES" sz="9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Ruanda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171%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Burma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134%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Cambodia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123%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Turquía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117%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Madagascar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116%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Venezuela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Pakistán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81%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Georgia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78%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Zambia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77%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Sud África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Mozambique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Filipinas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Ucrania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Colombia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670221" y="1790320"/>
          <a:ext cx="2350051" cy="4338151"/>
        </p:xfrm>
        <a:graphic>
          <a:graphicData uri="http://schemas.openxmlformats.org/drawingml/2006/table">
            <a:tbl>
              <a:tblPr/>
              <a:tblGrid>
                <a:gridCol w="1174580"/>
                <a:gridCol w="1175471"/>
              </a:tblGrid>
              <a:tr h="65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País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Aumento Rinde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2001 a 2012</a:t>
                      </a:r>
                      <a:r>
                        <a:rPr lang="es-ES" sz="9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smtClean="0">
                          <a:latin typeface="Calibri"/>
                          <a:ea typeface="Calibri"/>
                          <a:cs typeface="Times New Roman"/>
                        </a:rPr>
                        <a:t>Rusia</a:t>
                      </a:r>
                      <a:endParaRPr lang="es-E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 smtClean="0">
                          <a:latin typeface="Calibri"/>
                          <a:ea typeface="Calibri"/>
                          <a:cs typeface="Times New Roman"/>
                        </a:rPr>
                        <a:t>59%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Brasil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Etiopia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Argentina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Indonesia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Paraguay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El Salvador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Malawi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Nigeria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India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Togo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México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Ecuador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Tailandia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Guinea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i.telegraph.co.uk/multimedia/archive/02241/biofuel_224183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2691"/>
            <a:ext cx="4067944" cy="2545746"/>
          </a:xfrm>
          <a:prstGeom prst="rect">
            <a:avLst/>
          </a:prstGeom>
          <a:noFill/>
        </p:spPr>
      </p:pic>
      <p:pic>
        <p:nvPicPr>
          <p:cNvPr id="23558" name="Picture 6" descr="http://www.our-energy.com/pictures/static_content/biofuels/biofu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08720"/>
            <a:ext cx="2857500" cy="3629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popsci.com/files/imagecache/article_image_large/articles/md03_fo1g_tcm63-442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110932" cy="1700808"/>
          </a:xfrm>
          <a:prstGeom prst="rect">
            <a:avLst/>
          </a:prstGeom>
          <a:noFill/>
        </p:spPr>
      </p:pic>
      <p:pic>
        <p:nvPicPr>
          <p:cNvPr id="18436" name="Picture 4" descr="http://bestinpackaging.files.wordpress.com/2011/03/110232-htk_plantbottle-540x332-100dpi.jpg?w=540&amp;h=4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987177"/>
            <a:ext cx="2522358" cy="2017887"/>
          </a:xfrm>
          <a:prstGeom prst="rect">
            <a:avLst/>
          </a:prstGeom>
          <a:noFill/>
        </p:spPr>
      </p:pic>
      <p:pic>
        <p:nvPicPr>
          <p:cNvPr id="18438" name="Picture 6" descr="http://kuki.com.es/wp-content/uploads/2011/04/Ergo7000M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89040"/>
            <a:ext cx="2317440" cy="1853953"/>
          </a:xfrm>
          <a:prstGeom prst="rect">
            <a:avLst/>
          </a:prstGeom>
          <a:noFill/>
        </p:spPr>
      </p:pic>
      <p:pic>
        <p:nvPicPr>
          <p:cNvPr id="18440" name="Picture 8" descr="http://www.total.com/MEDIAS/MEDIAS_INFOS/4821/EN/voiture-total-petrochemical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3933056"/>
            <a:ext cx="2558694" cy="2350072"/>
          </a:xfrm>
          <a:prstGeom prst="rect">
            <a:avLst/>
          </a:prstGeom>
          <a:noFill/>
        </p:spPr>
      </p:pic>
      <p:pic>
        <p:nvPicPr>
          <p:cNvPr id="18448" name="Picture 16" descr="http://t1.gstatic.com/images?q=tbn:ANd9GcQdhhlfA7dXUNovOqf-mGx-qlP0rbrLOXp9_irmJjap3aC8j0xEeQYYro6V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1844824"/>
            <a:ext cx="2590800" cy="1762126"/>
          </a:xfrm>
          <a:prstGeom prst="rect">
            <a:avLst/>
          </a:prstGeom>
          <a:noFill/>
        </p:spPr>
      </p:pic>
      <p:pic>
        <p:nvPicPr>
          <p:cNvPr id="11" name="Picture 4" descr="http://www.art-stent.com/Images/Img-001-Bi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16632"/>
            <a:ext cx="4896544" cy="1866807"/>
          </a:xfrm>
          <a:prstGeom prst="rect">
            <a:avLst/>
          </a:prstGeom>
          <a:noFill/>
        </p:spPr>
      </p:pic>
      <p:pic>
        <p:nvPicPr>
          <p:cNvPr id="12" name="Picture 8" descr="http://www.onelessproduct.com/images/pl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1988840"/>
            <a:ext cx="1489348" cy="1489348"/>
          </a:xfrm>
          <a:prstGeom prst="rect">
            <a:avLst/>
          </a:prstGeom>
          <a:noFill/>
        </p:spPr>
      </p:pic>
      <p:pic>
        <p:nvPicPr>
          <p:cNvPr id="13" name="Picture 16" descr="http://upload.wikimedia.org/wikipedia/commons/thumb/5/58/Mulch_Film_made_of_PLA-Blend_Bio-Flex.jpg/220px-Mulch_Film_made_of_PLA-Blend_Bio-Flex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3861048"/>
            <a:ext cx="2095500" cy="1571626"/>
          </a:xfrm>
          <a:prstGeom prst="rect">
            <a:avLst/>
          </a:prstGeom>
          <a:noFill/>
        </p:spPr>
      </p:pic>
      <p:pic>
        <p:nvPicPr>
          <p:cNvPr id="14" name="Picture 24" descr="http://www.papertip.com/blog/blog/wp-content/uploads/2010/11/Samsung-Corn_phon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0"/>
            <a:ext cx="2232248" cy="1725108"/>
          </a:xfrm>
          <a:prstGeom prst="rect">
            <a:avLst/>
          </a:prstGeom>
          <a:noFill/>
        </p:spPr>
      </p:pic>
      <p:pic>
        <p:nvPicPr>
          <p:cNvPr id="15" name="Picture 12" descr="http://i76.photobucket.com/albums/j14/biopact/nbt0605-638-I1.jpg?t=116438405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36296" y="3717032"/>
            <a:ext cx="1728192" cy="1863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6388" name="Picture 4" descr="http://media.economist.com/images/20080628/D2608W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260648"/>
            <a:ext cx="6246800" cy="5375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Estos nuevos desarrollos modificaron la Cadena de Valor de Agronegocios en forma completa. 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5 Subtítulo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A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especial I+D+I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5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267941"/>
            <a:ext cx="1727200" cy="4105275"/>
          </a:xfrm>
          <a:solidFill>
            <a:srgbClr val="F4BB4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Maíz común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Maíz flint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Maíz pisingallo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Maíces andinos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Maíces alto valor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Sorgo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Carne vacuna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Carne aviar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Carne de cerdo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Lácteos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Huevos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Harinas, grits, copos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u="sng" smtClean="0">
              <a:solidFill>
                <a:srgbClr val="040000"/>
              </a:solidFill>
              <a:latin typeface="Myriad Pro Light"/>
            </a:endParaRPr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body" sz="half" idx="2"/>
          </p:nvPr>
        </p:nvSpPr>
        <p:spPr>
          <a:xfrm>
            <a:off x="7092950" y="1196752"/>
            <a:ext cx="2016125" cy="4176713"/>
          </a:xfrm>
          <a:solidFill>
            <a:srgbClr val="F4BB4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400" b="1" smtClean="0">
              <a:solidFill>
                <a:srgbClr val="040000"/>
              </a:solidFill>
              <a:latin typeface="Myriad Pro Ligh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Fructosa, Almidones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Semilla híbrida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Líneas parentales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Agroquímicos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Maquinaria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Tecnología industrial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Silaje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Etanol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u="sng" smtClean="0">
                <a:solidFill>
                  <a:srgbClr val="040000"/>
                </a:solidFill>
                <a:latin typeface="Myriad Pro Light"/>
              </a:rPr>
              <a:t>Biogas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Biomasa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Biomateriales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400" b="1" smtClean="0">
                <a:solidFill>
                  <a:srgbClr val="040000"/>
                </a:solidFill>
                <a:latin typeface="Myriad Pro Light"/>
              </a:rPr>
              <a:t> </a:t>
            </a:r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title"/>
          </p:nvPr>
        </p:nvSpPr>
        <p:spPr>
          <a:xfrm>
            <a:off x="1619672" y="188640"/>
            <a:ext cx="6192688" cy="648072"/>
          </a:xfr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s-ES" sz="2800" b="1" dirty="0">
                <a:solidFill>
                  <a:schemeClr val="tx1"/>
                </a:solidFill>
                <a:latin typeface="Myriad Pro Light"/>
              </a:rPr>
              <a:t>La cadena </a:t>
            </a:r>
            <a:r>
              <a:rPr lang="es-ES" sz="2800" b="1" dirty="0" smtClean="0">
                <a:solidFill>
                  <a:schemeClr val="tx1"/>
                </a:solidFill>
                <a:latin typeface="Myriad Pro Light"/>
              </a:rPr>
              <a:t>del maíz y sorgo</a:t>
            </a:r>
            <a:r>
              <a:rPr lang="es-ES" sz="2800" dirty="0" smtClean="0">
                <a:solidFill>
                  <a:schemeClr val="tx1"/>
                </a:solidFill>
                <a:latin typeface="Myriad Pro Light"/>
              </a:rPr>
              <a:t> </a:t>
            </a:r>
            <a:endParaRPr lang="es-ES" sz="2800" dirty="0">
              <a:solidFill>
                <a:schemeClr val="tx1"/>
              </a:solidFill>
              <a:latin typeface="Myriad Pro Light"/>
            </a:endParaRPr>
          </a:p>
        </p:txBody>
      </p:sp>
      <p:graphicFrame>
        <p:nvGraphicFramePr>
          <p:cNvPr id="23578" name="Group 26"/>
          <p:cNvGraphicFramePr>
            <a:graphicFrameLocks noGrp="1"/>
          </p:cNvGraphicFramePr>
          <p:nvPr/>
        </p:nvGraphicFramePr>
        <p:xfrm>
          <a:off x="1595586" y="5589588"/>
          <a:ext cx="6000750" cy="12801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00075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 Light"/>
                        </a:rPr>
                        <a:t>Gobierno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 Light"/>
                        </a:rPr>
                        <a:t>Servicios e Infraestructura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 Light"/>
                        </a:rPr>
                        <a:t>Instituciones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 Light"/>
                        </a:rPr>
                        <a:t>Comunidad/ Opinión Pública/ Prensa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Diagramme 14"/>
          <p:cNvGraphicFramePr/>
          <p:nvPr/>
        </p:nvGraphicFramePr>
        <p:xfrm>
          <a:off x="1403648" y="857250"/>
          <a:ext cx="6286500" cy="47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3635946" y="2132857"/>
            <a:ext cx="2088182" cy="2160240"/>
          </a:xfrm>
          <a:prstGeom prst="rect">
            <a:avLst/>
          </a:prstGeom>
          <a:solidFill>
            <a:srgbClr val="F4BB4A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es-ES" sz="1200" b="1" dirty="0">
              <a:solidFill>
                <a:schemeClr val="tx1"/>
              </a:solidFill>
              <a:latin typeface="Myriad Pro Light"/>
            </a:endParaRPr>
          </a:p>
          <a:p>
            <a:pPr>
              <a:lnSpc>
                <a:spcPct val="80000"/>
              </a:lnSpc>
              <a:defRPr/>
            </a:pPr>
            <a:r>
              <a:rPr lang="es-ES" sz="1200" b="1" dirty="0">
                <a:solidFill>
                  <a:schemeClr val="tx1"/>
                </a:solidFill>
                <a:latin typeface="Myriad Pro Light"/>
              </a:rPr>
              <a:t>Estrategia</a:t>
            </a:r>
            <a:endParaRPr lang="es-ES" sz="1000" b="1" dirty="0">
              <a:solidFill>
                <a:schemeClr val="tx1"/>
              </a:solidFill>
              <a:latin typeface="Myriad Pro Light"/>
            </a:endParaRP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Basada en Relaciones 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Metas comunes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Público-Privada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Ventajas Competitivas</a:t>
            </a:r>
          </a:p>
          <a:p>
            <a:pPr>
              <a:lnSpc>
                <a:spcPct val="80000"/>
              </a:lnSpc>
              <a:defRPr/>
            </a:pPr>
            <a:r>
              <a:rPr lang="es-ES" sz="1200" b="1" dirty="0">
                <a:solidFill>
                  <a:schemeClr val="tx1"/>
                </a:solidFill>
                <a:latin typeface="Myriad Pro Light"/>
              </a:rPr>
              <a:t>Cultura Institucional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Pertenencia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Dedicación y Compromiso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Red de Conversaciones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Comunicación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Negociación y Consenso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Confianza</a:t>
            </a:r>
          </a:p>
          <a:p>
            <a:pPr>
              <a:lnSpc>
                <a:spcPct val="80000"/>
              </a:lnSpc>
              <a:defRPr/>
            </a:pPr>
            <a:r>
              <a:rPr lang="es-ES" sz="1000" dirty="0">
                <a:solidFill>
                  <a:schemeClr val="tx1"/>
                </a:solidFill>
                <a:latin typeface="Myriad Pro Light"/>
              </a:rPr>
              <a:t>Mejora Continua</a:t>
            </a:r>
            <a:endParaRPr lang="es-ES" sz="1000" b="1" dirty="0">
              <a:solidFill>
                <a:schemeClr val="tx1"/>
              </a:solidFill>
              <a:latin typeface="Myriad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err="1" smtClean="0"/>
              <a:t>Bioeconomía</a:t>
            </a:r>
            <a:r>
              <a:rPr lang="es-AR" sz="2700" dirty="0" smtClean="0"/>
              <a:t/>
            </a:r>
            <a:br>
              <a:rPr lang="es-AR" sz="2700" dirty="0" smtClean="0"/>
            </a:br>
            <a:r>
              <a:rPr lang="es-AR" sz="2700" dirty="0" smtClean="0"/>
              <a:t> </a:t>
            </a: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124744"/>
            <a:ext cx="7571184" cy="4525963"/>
          </a:xfrm>
        </p:spPr>
        <p:txBody>
          <a:bodyPr>
            <a:normAutofit fontScale="62500" lnSpcReduction="20000"/>
          </a:bodyPr>
          <a:lstStyle/>
          <a:p>
            <a:r>
              <a:rPr lang="es-AR" dirty="0" smtClean="0"/>
              <a:t>Desarrollo económico basado en estas industrias:</a:t>
            </a:r>
          </a:p>
          <a:p>
            <a:pPr lvl="1"/>
            <a:r>
              <a:rPr lang="es-AR" dirty="0" smtClean="0"/>
              <a:t>Producción agrícola y ganadera</a:t>
            </a:r>
          </a:p>
          <a:p>
            <a:pPr lvl="1"/>
            <a:r>
              <a:rPr lang="es-AR" dirty="0" smtClean="0"/>
              <a:t>Ambiente (manejo de residuos)</a:t>
            </a:r>
          </a:p>
          <a:p>
            <a:pPr lvl="1"/>
            <a:r>
              <a:rPr lang="es-AR" dirty="0" smtClean="0"/>
              <a:t>Industria de los alimentos</a:t>
            </a:r>
          </a:p>
          <a:p>
            <a:pPr lvl="1"/>
            <a:r>
              <a:rPr lang="es-AR" dirty="0" smtClean="0"/>
              <a:t>Salud </a:t>
            </a:r>
            <a:r>
              <a:rPr lang="es-AR" dirty="0" smtClean="0"/>
              <a:t>humana, animal y vegetal</a:t>
            </a:r>
          </a:p>
          <a:p>
            <a:pPr lvl="1"/>
            <a:r>
              <a:rPr lang="es-AR" dirty="0"/>
              <a:t>E</a:t>
            </a:r>
            <a:r>
              <a:rPr lang="es-AR" dirty="0" smtClean="0"/>
              <a:t>nergía (transporte, electricidad, residencial, industria)</a:t>
            </a:r>
          </a:p>
          <a:p>
            <a:pPr lvl="1"/>
            <a:r>
              <a:rPr lang="es-AR" dirty="0" smtClean="0"/>
              <a:t>Industria </a:t>
            </a:r>
            <a:r>
              <a:rPr lang="es-AR" dirty="0" smtClean="0"/>
              <a:t>de los materiales</a:t>
            </a:r>
          </a:p>
          <a:p>
            <a:r>
              <a:rPr lang="es-AR" dirty="0" smtClean="0"/>
              <a:t>Las </a:t>
            </a:r>
            <a:r>
              <a:rPr lang="es-AR" dirty="0" smtClean="0"/>
              <a:t>tecnologías que sustentan esto:</a:t>
            </a:r>
          </a:p>
          <a:p>
            <a:pPr lvl="1"/>
            <a:r>
              <a:rPr lang="es-AR" dirty="0" smtClean="0"/>
              <a:t>Genómica</a:t>
            </a:r>
          </a:p>
          <a:p>
            <a:pPr lvl="1"/>
            <a:r>
              <a:rPr lang="es-AR" dirty="0" smtClean="0"/>
              <a:t>Biotecnología</a:t>
            </a:r>
          </a:p>
          <a:p>
            <a:pPr lvl="1"/>
            <a:r>
              <a:rPr lang="es-AR" dirty="0" smtClean="0"/>
              <a:t>Nanotecnología</a:t>
            </a:r>
          </a:p>
          <a:p>
            <a:pPr lvl="1"/>
            <a:r>
              <a:rPr lang="es-AR" dirty="0" err="1" smtClean="0"/>
              <a:t>TICs</a:t>
            </a:r>
            <a:endParaRPr lang="es-AR" dirty="0" smtClean="0"/>
          </a:p>
          <a:p>
            <a:r>
              <a:rPr lang="es-AR" dirty="0" smtClean="0"/>
              <a:t>Innovación y creatividad </a:t>
            </a:r>
            <a:r>
              <a:rPr lang="es-AR" dirty="0" err="1" smtClean="0"/>
              <a:t>multi</a:t>
            </a:r>
            <a:r>
              <a:rPr lang="es-AR" dirty="0" smtClean="0"/>
              <a:t> e interdisciplinaria desde la ciencia básica</a:t>
            </a:r>
          </a:p>
          <a:p>
            <a:r>
              <a:rPr lang="es-AR" dirty="0" smtClean="0"/>
              <a:t>Productos de empresa que llegan al mercado rápido</a:t>
            </a:r>
          </a:p>
          <a:p>
            <a:endParaRPr lang="es-AR" dirty="0" smtClean="0"/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648</Words>
  <Application>Microsoft Office PowerPoint</Application>
  <PresentationFormat>Presentación en pantalla (4:3)</PresentationFormat>
  <Paragraphs>222</Paragraphs>
  <Slides>16</Slides>
  <Notes>1</Notes>
  <HiddenSlides>7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  La bioeconomía. Desafíos para la cadena agroindustrial del maíz y del sorgo  </vt:lpstr>
      <vt:lpstr>Aumentos Producción Mundial Maíz Países Seleccionados</vt:lpstr>
      <vt:lpstr>Rendimientos maíz países seleccionados Suman: 41% del área mundial y 29% de la producción mundial</vt:lpstr>
      <vt:lpstr>Diapositiva 4</vt:lpstr>
      <vt:lpstr>Diapositiva 5</vt:lpstr>
      <vt:lpstr>Diapositiva 6</vt:lpstr>
      <vt:lpstr>Diapositiva 7</vt:lpstr>
      <vt:lpstr>La cadena del maíz y sorgo </vt:lpstr>
      <vt:lpstr>Bioeconomía  </vt:lpstr>
      <vt:lpstr>Bioeconomía  objetivos estratégicos de la Casa Blanca</vt:lpstr>
      <vt:lpstr>EU </vt:lpstr>
      <vt:lpstr>EU</vt:lpstr>
      <vt:lpstr>EU</vt:lpstr>
      <vt:lpstr>Diapositiva 14</vt:lpstr>
      <vt:lpstr>Conclusión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.</cp:lastModifiedBy>
  <cp:revision>38</cp:revision>
  <dcterms:created xsi:type="dcterms:W3CDTF">2012-09-26T12:08:00Z</dcterms:created>
  <dcterms:modified xsi:type="dcterms:W3CDTF">2012-10-25T19:24:13Z</dcterms:modified>
</cp:coreProperties>
</file>